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9" roundtripDataSignature="AMtx7mhAKp0S4jjHHDNonTU7dHx5Y1Fx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o.uow.edu.au/cgi/viewcontent.cgi?article=1029&amp;context=apcei&amp;sei-redir=1&amp;referer=http://scholar.google.co.uk/scholar?q=turnitin+writing&amp;btnG=&amp;hl=en&amp;as_sdt=1,5&amp;as_ylo=2008" TargetMode="External"/><Relationship Id="rId3" Type="http://schemas.openxmlformats.org/officeDocument/2006/relationships/hyperlink" Target="http://www.plagiarismadvice.co.uk/images/documents/starr_04.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o.uow.edu.au/cgi/viewcontent.cgi?article=1029&amp;context=apcei&amp;sei-redir=1&amp;referer=http://scholar.google.co.uk/scholar?q=turnitin+writing&amp;btnG=&amp;hl=en&amp;as_sdt=1,5&amp;as_ylo=2008" TargetMode="External"/><Relationship Id="rId3" Type="http://schemas.openxmlformats.org/officeDocument/2006/relationships/hyperlink" Target="http://www.plagiarismadvice.co.uk/images/documents/starr_04.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a:p>
        </p:txBody>
      </p:sp>
      <p:sp>
        <p:nvSpPr>
          <p:cNvPr id="200" name="Google Shape;20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5:notes"/>
          <p:cNvSpPr txBox="1"/>
          <p:nvPr>
            <p:ph idx="1" type="body"/>
          </p:nvPr>
        </p:nvSpPr>
        <p:spPr>
          <a:xfrm>
            <a:off x="523120" y="4107759"/>
            <a:ext cx="5795801" cy="470947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GB" sz="1000"/>
              <a:t>Turnitin can help students to understand how to apply the principles of academic integrity by, for example, better integrating source materials and writing about them in their own words as opposed to patch writing and failing to acknowledge sources*.</a:t>
            </a:r>
            <a:endParaRPr sz="1000"/>
          </a:p>
          <a:p>
            <a:pPr indent="0" lvl="0" marL="0" rtl="0" algn="l">
              <a:lnSpc>
                <a:spcPct val="150000"/>
              </a:lnSpc>
              <a:spcBef>
                <a:spcPts val="0"/>
              </a:spcBef>
              <a:spcAft>
                <a:spcPts val="0"/>
              </a:spcAft>
              <a:buNone/>
            </a:pPr>
            <a:r>
              <a:rPr lang="en-GB" sz="1000"/>
              <a:t>Access to Turnitin is managed through the VLE for student training and use for assessment and plagiarism investigations. </a:t>
            </a:r>
            <a:endParaRPr/>
          </a:p>
          <a:p>
            <a:pPr indent="0" lvl="0" marL="0" rtl="0" algn="l">
              <a:lnSpc>
                <a:spcPct val="150000"/>
              </a:lnSpc>
              <a:spcBef>
                <a:spcPts val="0"/>
              </a:spcBef>
              <a:spcAft>
                <a:spcPts val="0"/>
              </a:spcAft>
              <a:buNone/>
            </a:pPr>
            <a:r>
              <a:t/>
            </a:r>
            <a:endParaRPr b="1" sz="900"/>
          </a:p>
          <a:p>
            <a:pPr indent="0" lvl="0" marL="0" rtl="0" algn="l">
              <a:lnSpc>
                <a:spcPct val="150000"/>
              </a:lnSpc>
              <a:spcBef>
                <a:spcPts val="0"/>
              </a:spcBef>
              <a:spcAft>
                <a:spcPts val="0"/>
              </a:spcAft>
              <a:buNone/>
            </a:pPr>
            <a:r>
              <a:rPr b="1" lang="en-GB" sz="900"/>
              <a:t>*For example, see: </a:t>
            </a:r>
            <a:endParaRPr/>
          </a:p>
          <a:p>
            <a:pPr indent="-57150" lvl="0" marL="0" rtl="0" algn="l">
              <a:lnSpc>
                <a:spcPct val="150000"/>
              </a:lnSpc>
              <a:spcBef>
                <a:spcPts val="0"/>
              </a:spcBef>
              <a:spcAft>
                <a:spcPts val="0"/>
              </a:spcAft>
              <a:buClr>
                <a:schemeClr val="dk1"/>
              </a:buClr>
              <a:buSzPts val="900"/>
              <a:buFont typeface="Arial"/>
              <a:buChar char="•"/>
            </a:pPr>
            <a:r>
              <a:rPr lang="en-GB" sz="900"/>
              <a:t> Davis, M. (2008). Creating Learning And Unlearning Opportunities From Turnitin In The Process Of Academic Writing. In S. Walker, M. Ryan and R. Teed, eds. Designing for Learning e-learning@greenwich/conference: </a:t>
            </a:r>
            <a:endParaRPr/>
          </a:p>
          <a:p>
            <a:pPr indent="0" lvl="0" marL="0" rtl="0" algn="l">
              <a:lnSpc>
                <a:spcPct val="150000"/>
              </a:lnSpc>
              <a:spcBef>
                <a:spcPts val="0"/>
              </a:spcBef>
              <a:spcAft>
                <a:spcPts val="0"/>
              </a:spcAft>
              <a:buNone/>
            </a:pPr>
            <a:r>
              <a:rPr lang="en-GB" sz="900"/>
              <a:t>Post-Conference Reflections and Abstracts. Greenwich: University of Greenwhich, pp. 41-46.</a:t>
            </a:r>
            <a:endParaRPr/>
          </a:p>
          <a:p>
            <a:pPr indent="-57150" lvl="0" marL="0" rtl="0" algn="l">
              <a:lnSpc>
                <a:spcPct val="150000"/>
              </a:lnSpc>
              <a:spcBef>
                <a:spcPts val="0"/>
              </a:spcBef>
              <a:spcAft>
                <a:spcPts val="0"/>
              </a:spcAft>
              <a:buClr>
                <a:schemeClr val="dk1"/>
              </a:buClr>
              <a:buSzPts val="900"/>
              <a:buFont typeface="Arial"/>
              <a:buChar char="•"/>
            </a:pPr>
            <a:r>
              <a:rPr lang="en-GB" sz="900"/>
              <a:t> Rolfe, V. (2011). Can Turnitin be used to provide instant formative feedback? In </a:t>
            </a:r>
            <a:r>
              <a:rPr i="1" lang="en-GB" sz="900"/>
              <a:t>British Journal of Educational Technology</a:t>
            </a:r>
            <a:r>
              <a:rPr lang="en-GB" sz="900"/>
              <a:t>, 42(4), 701-710.</a:t>
            </a:r>
            <a:endParaRPr/>
          </a:p>
          <a:p>
            <a:pPr indent="-57150" lvl="0" marL="0" rtl="0" algn="l">
              <a:lnSpc>
                <a:spcPct val="150000"/>
              </a:lnSpc>
              <a:spcBef>
                <a:spcPts val="0"/>
              </a:spcBef>
              <a:spcAft>
                <a:spcPts val="0"/>
              </a:spcAft>
              <a:buClr>
                <a:schemeClr val="dk1"/>
              </a:buClr>
              <a:buSzPts val="900"/>
              <a:buFont typeface="Arial"/>
              <a:buChar char="•"/>
            </a:pPr>
            <a:r>
              <a:rPr lang="en-GB" sz="900"/>
              <a:t> Stappenbelt, B. and Rowles, C. (2009). The effectiveness of plagiarism detection software as a learning tool in academic writing education. 4th Asia Pacific Conference on Educational Integrity (4APCEI) 28–30 Sept 2009. University of Wollongong NSW Australia. </a:t>
            </a:r>
            <a:r>
              <a:rPr lang="en-GB" sz="900" u="sng">
                <a:solidFill>
                  <a:schemeClr val="hlink"/>
                </a:solidFill>
                <a:hlinkClick r:id="rId2"/>
              </a:rPr>
              <a:t>http://ro.uow.edu.au/cgi/viewcontent.cgi?article=1029&amp;context=apcei&amp;sei-redir=1&amp;referer=http%3A%2F%2Fscholar.google.co.uk%2Fscholar%3Fq%3Dturnitin%2Bwriting%26btnG%3D%26hl%3Den%26as_sdt%3D1%252C5%26as_ylo%3D2008#search=%22turnitin%20writing%22</a:t>
            </a:r>
            <a:r>
              <a:rPr lang="en-GB" sz="900"/>
              <a:t> </a:t>
            </a:r>
            <a:endParaRPr/>
          </a:p>
          <a:p>
            <a:pPr indent="-57150" lvl="0" marL="0" rtl="0" algn="l">
              <a:lnSpc>
                <a:spcPct val="150000"/>
              </a:lnSpc>
              <a:spcBef>
                <a:spcPts val="0"/>
              </a:spcBef>
              <a:spcAft>
                <a:spcPts val="0"/>
              </a:spcAft>
              <a:buClr>
                <a:schemeClr val="dk1"/>
              </a:buClr>
              <a:buSzPts val="900"/>
              <a:buFont typeface="Arial"/>
              <a:buChar char="•"/>
            </a:pPr>
            <a:r>
              <a:rPr lang="en-GB" sz="900"/>
              <a:t> Starr, S. and Gaham-Matheson, L. (2011). Efficay of Turnitin in support of an institutional plagiarism policy. A report for plagiarismadvice.org on research conducted at Canterbury Christ Church University. </a:t>
            </a:r>
            <a:r>
              <a:rPr lang="en-GB" sz="900" u="sng">
                <a:solidFill>
                  <a:schemeClr val="hlink"/>
                </a:solidFill>
                <a:hlinkClick r:id="rId3"/>
              </a:rPr>
              <a:t>http://www.plagiarismadvice.co.uk/images/documents/starr_04.pdf</a:t>
            </a:r>
            <a:r>
              <a:rPr lang="en-GB" sz="900"/>
              <a:t> </a:t>
            </a:r>
            <a:endParaRPr/>
          </a:p>
        </p:txBody>
      </p:sp>
      <p:sp>
        <p:nvSpPr>
          <p:cNvPr id="215" name="Google Shape;21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6:notes"/>
          <p:cNvSpPr txBox="1"/>
          <p:nvPr>
            <p:ph idx="1" type="body"/>
          </p:nvPr>
        </p:nvSpPr>
        <p:spPr>
          <a:xfrm>
            <a:off x="523120" y="4107759"/>
            <a:ext cx="5795801" cy="470947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GB" sz="1000"/>
              <a:t>Turnitin can help students to understand how to apply the principles of academic integrity by, for example, better integrating source materials and writing about them in their own words as opposed to patch writing and failing to acknowledge sources*.</a:t>
            </a:r>
            <a:endParaRPr sz="1000"/>
          </a:p>
          <a:p>
            <a:pPr indent="0" lvl="0" marL="0" rtl="0" algn="l">
              <a:lnSpc>
                <a:spcPct val="150000"/>
              </a:lnSpc>
              <a:spcBef>
                <a:spcPts val="0"/>
              </a:spcBef>
              <a:spcAft>
                <a:spcPts val="0"/>
              </a:spcAft>
              <a:buNone/>
            </a:pPr>
            <a:r>
              <a:rPr lang="en-GB" sz="1000"/>
              <a:t>Access to Turnitin is managed through the VLE for student training and use for assessment and plagiarism investigations. </a:t>
            </a:r>
            <a:endParaRPr/>
          </a:p>
          <a:p>
            <a:pPr indent="0" lvl="0" marL="0" rtl="0" algn="l">
              <a:lnSpc>
                <a:spcPct val="150000"/>
              </a:lnSpc>
              <a:spcBef>
                <a:spcPts val="0"/>
              </a:spcBef>
              <a:spcAft>
                <a:spcPts val="0"/>
              </a:spcAft>
              <a:buNone/>
            </a:pPr>
            <a:r>
              <a:t/>
            </a:r>
            <a:endParaRPr b="1" sz="900"/>
          </a:p>
          <a:p>
            <a:pPr indent="0" lvl="0" marL="0" rtl="0" algn="l">
              <a:lnSpc>
                <a:spcPct val="150000"/>
              </a:lnSpc>
              <a:spcBef>
                <a:spcPts val="0"/>
              </a:spcBef>
              <a:spcAft>
                <a:spcPts val="0"/>
              </a:spcAft>
              <a:buNone/>
            </a:pPr>
            <a:r>
              <a:rPr b="1" lang="en-GB" sz="900"/>
              <a:t>*For example, see: </a:t>
            </a:r>
            <a:endParaRPr/>
          </a:p>
          <a:p>
            <a:pPr indent="-57150" lvl="0" marL="0" rtl="0" algn="l">
              <a:lnSpc>
                <a:spcPct val="150000"/>
              </a:lnSpc>
              <a:spcBef>
                <a:spcPts val="0"/>
              </a:spcBef>
              <a:spcAft>
                <a:spcPts val="0"/>
              </a:spcAft>
              <a:buClr>
                <a:schemeClr val="dk1"/>
              </a:buClr>
              <a:buSzPts val="900"/>
              <a:buFont typeface="Arial"/>
              <a:buChar char="•"/>
            </a:pPr>
            <a:r>
              <a:rPr lang="en-GB" sz="900"/>
              <a:t> Davis, M. (2008). Creating Learning And Unlearning Opportunities From Turnitin In The Process Of Academic Writing. In S. Walker, M. Ryan and R. Teed, eds. Designing for Learning e-learning@greenwich/conference: </a:t>
            </a:r>
            <a:endParaRPr/>
          </a:p>
          <a:p>
            <a:pPr indent="0" lvl="0" marL="0" rtl="0" algn="l">
              <a:lnSpc>
                <a:spcPct val="150000"/>
              </a:lnSpc>
              <a:spcBef>
                <a:spcPts val="0"/>
              </a:spcBef>
              <a:spcAft>
                <a:spcPts val="0"/>
              </a:spcAft>
              <a:buNone/>
            </a:pPr>
            <a:r>
              <a:rPr lang="en-GB" sz="900"/>
              <a:t>Post-Conference Reflections and Abstracts. Greenwich: University of Greenwhich, pp. 41-46.</a:t>
            </a:r>
            <a:endParaRPr/>
          </a:p>
          <a:p>
            <a:pPr indent="-57150" lvl="0" marL="0" rtl="0" algn="l">
              <a:lnSpc>
                <a:spcPct val="150000"/>
              </a:lnSpc>
              <a:spcBef>
                <a:spcPts val="0"/>
              </a:spcBef>
              <a:spcAft>
                <a:spcPts val="0"/>
              </a:spcAft>
              <a:buClr>
                <a:schemeClr val="dk1"/>
              </a:buClr>
              <a:buSzPts val="900"/>
              <a:buFont typeface="Arial"/>
              <a:buChar char="•"/>
            </a:pPr>
            <a:r>
              <a:rPr lang="en-GB" sz="900"/>
              <a:t> Rolfe, V. (2011). Can Turnitin be used to provide instant formative feedback? In </a:t>
            </a:r>
            <a:r>
              <a:rPr i="1" lang="en-GB" sz="900"/>
              <a:t>British Journal of Educational Technology</a:t>
            </a:r>
            <a:r>
              <a:rPr lang="en-GB" sz="900"/>
              <a:t>, 42(4), 701-710.</a:t>
            </a:r>
            <a:endParaRPr/>
          </a:p>
          <a:p>
            <a:pPr indent="-57150" lvl="0" marL="0" rtl="0" algn="l">
              <a:lnSpc>
                <a:spcPct val="150000"/>
              </a:lnSpc>
              <a:spcBef>
                <a:spcPts val="0"/>
              </a:spcBef>
              <a:spcAft>
                <a:spcPts val="0"/>
              </a:spcAft>
              <a:buClr>
                <a:schemeClr val="dk1"/>
              </a:buClr>
              <a:buSzPts val="900"/>
              <a:buFont typeface="Arial"/>
              <a:buChar char="•"/>
            </a:pPr>
            <a:r>
              <a:rPr lang="en-GB" sz="900"/>
              <a:t> Stappenbelt, B. and Rowles, C. (2009). The effectiveness of plagiarism detection software as a learning tool in academic writing education. 4th Asia Pacific Conference on Educational Integrity (4APCEI) 28–30 Sept 2009. University of Wollongong NSW Australia. </a:t>
            </a:r>
            <a:r>
              <a:rPr lang="en-GB" sz="900" u="sng">
                <a:solidFill>
                  <a:schemeClr val="hlink"/>
                </a:solidFill>
                <a:hlinkClick r:id="rId2"/>
              </a:rPr>
              <a:t>http://ro.uow.edu.au/cgi/viewcontent.cgi?article=1029&amp;context=apcei&amp;sei-redir=1&amp;referer=http%3A%2F%2Fscholar.google.co.uk%2Fscholar%3Fq%3Dturnitin%2Bwriting%26btnG%3D%26hl%3Den%26as_sdt%3D1%252C5%26as_ylo%3D2008#search=%22turnitin%20writing%22</a:t>
            </a:r>
            <a:r>
              <a:rPr lang="en-GB" sz="900"/>
              <a:t> </a:t>
            </a:r>
            <a:endParaRPr/>
          </a:p>
          <a:p>
            <a:pPr indent="-57150" lvl="0" marL="0" rtl="0" algn="l">
              <a:lnSpc>
                <a:spcPct val="150000"/>
              </a:lnSpc>
              <a:spcBef>
                <a:spcPts val="0"/>
              </a:spcBef>
              <a:spcAft>
                <a:spcPts val="0"/>
              </a:spcAft>
              <a:buClr>
                <a:schemeClr val="dk1"/>
              </a:buClr>
              <a:buSzPts val="900"/>
              <a:buFont typeface="Arial"/>
              <a:buChar char="•"/>
            </a:pPr>
            <a:r>
              <a:rPr lang="en-GB" sz="900"/>
              <a:t> Starr, S. and Gaham-Matheson, L. (2011). Efficay of Turnitin in support of an institutional plagiarism policy. A report for plagiarismadvice.org on research conducted at Canterbury Christ Church University. </a:t>
            </a:r>
            <a:r>
              <a:rPr lang="en-GB" sz="900" u="sng">
                <a:solidFill>
                  <a:schemeClr val="hlink"/>
                </a:solidFill>
                <a:hlinkClick r:id="rId3"/>
              </a:rPr>
              <a:t>http://www.plagiarismadvice.co.uk/images/documents/starr_04.pdf</a:t>
            </a:r>
            <a:r>
              <a:rPr lang="en-GB" sz="900"/>
              <a:t> </a:t>
            </a:r>
            <a:endParaRPr/>
          </a:p>
        </p:txBody>
      </p:sp>
      <p:sp>
        <p:nvSpPr>
          <p:cNvPr id="223" name="Google Shape;223;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None/>
            </a:pPr>
            <a:r>
              <a:rPr lang="en-GB"/>
              <a:t>It is important that students are made aware of when departments are using Turnitin and in what circumstances, and that they know they have the opportunity to learn how to use it themselves to develop their writing.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It is important to think about the ethical and transparent use of Turnitin as part of efforts to develop an ethos of education and preventing misconduct, rather than of generating fear about plagiarism and collusion and a focus on detection and punishment. </a:t>
            </a:r>
            <a:endParaRPr/>
          </a:p>
        </p:txBody>
      </p:sp>
      <p:sp>
        <p:nvSpPr>
          <p:cNvPr id="231" name="Google Shape;23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None/>
            </a:pPr>
            <a:r>
              <a:rPr lang="en-GB"/>
              <a:t>This is the wording of the Guide to Assessment regarding the use of text-matching software. </a:t>
            </a:r>
            <a:endParaRPr/>
          </a:p>
        </p:txBody>
      </p:sp>
      <p:sp>
        <p:nvSpPr>
          <p:cNvPr id="238" name="Google Shape;23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GB"/>
              <a:t>Staff in the department (usually) do not have access to the Originality Reports students generate when they formatively use Turnitin following a training workshop.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Students are using it in a ‘safe’ space to check their work and develop their writing ability.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GB"/>
              <a:t>Work they upload is stored by Turnitin, but is not included in the matching repository (hence why work submitted for assessment and checked through Turnitin does not match to itself). </a:t>
            </a:r>
            <a:endParaRPr/>
          </a:p>
        </p:txBody>
      </p:sp>
      <p:sp>
        <p:nvSpPr>
          <p:cNvPr id="250" name="Google Shape;25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4:notes"/>
          <p:cNvSpPr txBox="1"/>
          <p:nvPr>
            <p:ph idx="1" type="body"/>
          </p:nvPr>
        </p:nvSpPr>
        <p:spPr>
          <a:xfrm>
            <a:off x="667123" y="4239657"/>
            <a:ext cx="5486400" cy="431155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GB" sz="1100"/>
              <a:t>If students appeal misconduct decisions the way in which the department has used Turnitin to reach its decision could affect the outcome – this could be internal only or in worse cases could reach the OIAHE. </a:t>
            </a:r>
            <a:endParaRPr/>
          </a:p>
          <a:p>
            <a:pPr indent="0" lvl="0" marL="0" rtl="0" algn="l">
              <a:lnSpc>
                <a:spcPct val="150000"/>
              </a:lnSpc>
              <a:spcBef>
                <a:spcPts val="0"/>
              </a:spcBef>
              <a:spcAft>
                <a:spcPts val="0"/>
              </a:spcAft>
              <a:buNone/>
            </a:pPr>
            <a:r>
              <a:t/>
            </a:r>
            <a:endParaRPr sz="1100"/>
          </a:p>
          <a:p>
            <a:pPr indent="0" lvl="0" marL="0" rtl="0" algn="l">
              <a:lnSpc>
                <a:spcPct val="150000"/>
              </a:lnSpc>
              <a:spcBef>
                <a:spcPts val="0"/>
              </a:spcBef>
              <a:spcAft>
                <a:spcPts val="0"/>
              </a:spcAft>
              <a:buNone/>
            </a:pPr>
            <a:r>
              <a:rPr lang="en-GB" sz="1100"/>
              <a:t>We work on the principle that there is no safe or suspicious percentage match threshold, as Turnitin </a:t>
            </a:r>
            <a:r>
              <a:rPr b="1" lang="en-GB" sz="1100"/>
              <a:t>does not detect plagiarism</a:t>
            </a:r>
            <a:r>
              <a:rPr lang="en-GB" sz="1100"/>
              <a:t>, nor include all sources students will use. </a:t>
            </a:r>
            <a:endParaRPr/>
          </a:p>
          <a:p>
            <a:pPr indent="0" lvl="0" marL="0" rtl="0" algn="l">
              <a:lnSpc>
                <a:spcPct val="150000"/>
              </a:lnSpc>
              <a:spcBef>
                <a:spcPts val="0"/>
              </a:spcBef>
              <a:spcAft>
                <a:spcPts val="0"/>
              </a:spcAft>
              <a:buNone/>
            </a:pPr>
            <a:r>
              <a:t/>
            </a:r>
            <a:endParaRPr sz="1100"/>
          </a:p>
          <a:p>
            <a:pPr indent="0" lvl="0" marL="0" rtl="0" algn="l">
              <a:lnSpc>
                <a:spcPct val="150000"/>
              </a:lnSpc>
              <a:spcBef>
                <a:spcPts val="0"/>
              </a:spcBef>
              <a:spcAft>
                <a:spcPts val="0"/>
              </a:spcAft>
              <a:buNone/>
            </a:pPr>
            <a:r>
              <a:rPr lang="en-GB" sz="1100"/>
              <a:t>It is important to assess </a:t>
            </a:r>
            <a:r>
              <a:rPr b="1" lang="en-GB" sz="1100"/>
              <a:t>what</a:t>
            </a:r>
            <a:r>
              <a:rPr lang="en-GB" sz="1100"/>
              <a:t> matches and to consider </a:t>
            </a:r>
            <a:r>
              <a:rPr b="1" lang="en-GB" sz="1100"/>
              <a:t>why</a:t>
            </a:r>
            <a:r>
              <a:rPr lang="en-GB" sz="1100"/>
              <a:t> that might be. (Types of match are explained on a later slide). </a:t>
            </a:r>
            <a:endParaRPr/>
          </a:p>
          <a:p>
            <a:pPr indent="0" lvl="0" marL="0" rtl="0" algn="l">
              <a:lnSpc>
                <a:spcPct val="150000"/>
              </a:lnSpc>
              <a:spcBef>
                <a:spcPts val="0"/>
              </a:spcBef>
              <a:spcAft>
                <a:spcPts val="0"/>
              </a:spcAft>
              <a:buNone/>
            </a:pPr>
            <a:r>
              <a:t/>
            </a:r>
            <a:endParaRPr sz="1100"/>
          </a:p>
          <a:p>
            <a:pPr indent="0" lvl="0" marL="0" rtl="0" algn="l">
              <a:lnSpc>
                <a:spcPct val="150000"/>
              </a:lnSpc>
              <a:spcBef>
                <a:spcPts val="0"/>
              </a:spcBef>
              <a:spcAft>
                <a:spcPts val="0"/>
              </a:spcAft>
              <a:buNone/>
            </a:pPr>
            <a:r>
              <a:rPr lang="en-GB" sz="1100"/>
              <a:t>The filter functions can help to more efficiently and effectively analyse the reports to focus on more problematic matches – but use them carefully. </a:t>
            </a:r>
            <a:endParaRPr/>
          </a:p>
          <a:p>
            <a:pPr indent="0" lvl="0" marL="0" rtl="0" algn="l">
              <a:lnSpc>
                <a:spcPct val="150000"/>
              </a:lnSpc>
              <a:spcBef>
                <a:spcPts val="0"/>
              </a:spcBef>
              <a:spcAft>
                <a:spcPts val="0"/>
              </a:spcAft>
              <a:buNone/>
            </a:pPr>
            <a:r>
              <a:t/>
            </a:r>
            <a:endParaRPr sz="1100"/>
          </a:p>
          <a:p>
            <a:pPr indent="0" lvl="0" marL="0" rtl="0" algn="l">
              <a:lnSpc>
                <a:spcPct val="150000"/>
              </a:lnSpc>
              <a:spcBef>
                <a:spcPts val="0"/>
              </a:spcBef>
              <a:spcAft>
                <a:spcPts val="0"/>
              </a:spcAft>
              <a:buNone/>
            </a:pPr>
            <a:r>
              <a:rPr lang="en-GB" sz="1100"/>
              <a:t>If using Turnitin for formative assignment submission the reports can be useful in suggesting aspects of writing on which to give students feedback. </a:t>
            </a:r>
            <a:endParaRPr/>
          </a:p>
          <a:p>
            <a:pPr indent="0" lvl="0" marL="0" rtl="0" algn="l">
              <a:spcBef>
                <a:spcPts val="0"/>
              </a:spcBef>
              <a:spcAft>
                <a:spcPts val="0"/>
              </a:spcAft>
              <a:buNone/>
            </a:pPr>
            <a:r>
              <a:t/>
            </a:r>
            <a:endParaRPr sz="1100"/>
          </a:p>
        </p:txBody>
      </p:sp>
      <p:sp>
        <p:nvSpPr>
          <p:cNvPr id="287" name="Google Shape;287;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lang="en-GB" sz="1200"/>
              <a:t>This session will: </a:t>
            </a:r>
            <a:endParaRPr/>
          </a:p>
          <a:p>
            <a:pPr indent="0" lvl="0" marL="0" rtl="0" algn="l">
              <a:lnSpc>
                <a:spcPct val="150000"/>
              </a:lnSpc>
              <a:spcBef>
                <a:spcPts val="0"/>
              </a:spcBef>
              <a:spcAft>
                <a:spcPts val="0"/>
              </a:spcAft>
              <a:buNone/>
            </a:pPr>
            <a:r>
              <a:rPr lang="en-GB" sz="1200"/>
              <a:t>Introduce the Turnitin text-matching software;</a:t>
            </a:r>
            <a:endParaRPr/>
          </a:p>
          <a:p>
            <a:pPr indent="0" lvl="0" marL="0" rtl="0" algn="l">
              <a:lnSpc>
                <a:spcPct val="150000"/>
              </a:lnSpc>
              <a:spcBef>
                <a:spcPts val="0"/>
              </a:spcBef>
              <a:spcAft>
                <a:spcPts val="0"/>
              </a:spcAft>
              <a:buNone/>
            </a:pPr>
            <a:r>
              <a:rPr lang="en-GB" sz="1200"/>
              <a:t>Explain Turnitin’s capabilities in assessing the originality of assignments;</a:t>
            </a:r>
            <a:endParaRPr/>
          </a:p>
          <a:p>
            <a:pPr indent="0" lvl="0" marL="0" rtl="0" algn="l">
              <a:lnSpc>
                <a:spcPct val="150000"/>
              </a:lnSpc>
              <a:spcBef>
                <a:spcPts val="0"/>
              </a:spcBef>
              <a:spcAft>
                <a:spcPts val="0"/>
              </a:spcAft>
              <a:buNone/>
            </a:pPr>
            <a:r>
              <a:rPr lang="en-GB" sz="1200"/>
              <a:t>Clarify how staff can ethically use Turnitin with student groups;</a:t>
            </a:r>
            <a:endParaRPr/>
          </a:p>
          <a:p>
            <a:pPr indent="0" lvl="0" marL="0" rtl="0" algn="l">
              <a:lnSpc>
                <a:spcPct val="150000"/>
              </a:lnSpc>
              <a:spcBef>
                <a:spcPts val="0"/>
              </a:spcBef>
              <a:spcAft>
                <a:spcPts val="0"/>
              </a:spcAft>
              <a:buNone/>
            </a:pPr>
            <a:r>
              <a:rPr lang="en-GB" sz="1200"/>
              <a:t>Clarify on what basis University of York students are given access to Turnitin to support their learning</a:t>
            </a:r>
            <a:endParaRPr sz="1200"/>
          </a:p>
        </p:txBody>
      </p:sp>
      <p:sp>
        <p:nvSpPr>
          <p:cNvPr id="124" name="Google Shape;12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594442" y="4106719"/>
            <a:ext cx="5741797" cy="4908730"/>
          </a:xfrm>
          <a:prstGeom prst="rect">
            <a:avLst/>
          </a:prstGeom>
          <a:noFill/>
          <a:ln>
            <a:noFill/>
          </a:ln>
        </p:spPr>
        <p:txBody>
          <a:bodyPr anchorCtr="0" anchor="t" bIns="45700" lIns="91425" spcFirstLastPara="1" rIns="91425" wrap="square" tIns="45700">
            <a:noAutofit/>
          </a:bodyPr>
          <a:lstStyle/>
          <a:p>
            <a:pPr indent="-63500" lvl="0" marL="0" rtl="0" algn="l">
              <a:lnSpc>
                <a:spcPct val="150000"/>
              </a:lnSpc>
              <a:spcBef>
                <a:spcPts val="0"/>
              </a:spcBef>
              <a:spcAft>
                <a:spcPts val="0"/>
              </a:spcAft>
              <a:buClr>
                <a:schemeClr val="dk1"/>
              </a:buClr>
              <a:buSzPts val="1000"/>
              <a:buFont typeface="Arial"/>
              <a:buChar char="•"/>
            </a:pPr>
            <a:r>
              <a:rPr lang="en-GB" sz="1000"/>
              <a:t>Turnitin </a:t>
            </a:r>
            <a:r>
              <a:rPr b="1" lang="en-GB" sz="1000"/>
              <a:t>matches the text </a:t>
            </a:r>
            <a:r>
              <a:rPr lang="en-GB" sz="1000"/>
              <a:t>of a document with text in sources in its database. </a:t>
            </a:r>
            <a:r>
              <a:rPr b="1" lang="en-GB" sz="1000"/>
              <a:t>It doesn’t match images/ diagrams. Doesn’t accurately/ reliably match equations/ formulae/ source code. </a:t>
            </a:r>
            <a:endParaRPr/>
          </a:p>
          <a:p>
            <a:pPr indent="-63500" lvl="0" marL="0" rtl="0" algn="l">
              <a:lnSpc>
                <a:spcPct val="150000"/>
              </a:lnSpc>
              <a:spcBef>
                <a:spcPts val="0"/>
              </a:spcBef>
              <a:spcAft>
                <a:spcPts val="0"/>
              </a:spcAft>
              <a:buClr>
                <a:schemeClr val="dk1"/>
              </a:buClr>
              <a:buSzPts val="1000"/>
              <a:buFont typeface="Arial"/>
              <a:buChar char="•"/>
            </a:pPr>
            <a:r>
              <a:rPr lang="en-GB" sz="1000"/>
              <a:t>It </a:t>
            </a:r>
            <a:r>
              <a:rPr b="1" lang="en-GB" sz="1000"/>
              <a:t>does not detect plagiarism</a:t>
            </a:r>
            <a:r>
              <a:rPr lang="en-GB" sz="1000"/>
              <a:t>, which is an academic judgement:</a:t>
            </a:r>
            <a:endParaRPr/>
          </a:p>
          <a:p>
            <a:pPr indent="-63500" lvl="0" marL="362493" rtl="0" algn="l">
              <a:lnSpc>
                <a:spcPct val="150000"/>
              </a:lnSpc>
              <a:spcBef>
                <a:spcPts val="0"/>
              </a:spcBef>
              <a:spcAft>
                <a:spcPts val="0"/>
              </a:spcAft>
              <a:buClr>
                <a:schemeClr val="dk1"/>
              </a:buClr>
              <a:buSzPts val="1000"/>
              <a:buFont typeface="Arial"/>
              <a:buChar char="•"/>
            </a:pPr>
            <a:r>
              <a:rPr lang="en-GB" sz="1000"/>
              <a:t> What is plagiarism and what is acceptable use of material?</a:t>
            </a:r>
            <a:endParaRPr/>
          </a:p>
          <a:p>
            <a:pPr indent="-63500" lvl="0" marL="362493" rtl="0" algn="l">
              <a:lnSpc>
                <a:spcPct val="150000"/>
              </a:lnSpc>
              <a:spcBef>
                <a:spcPts val="0"/>
              </a:spcBef>
              <a:spcAft>
                <a:spcPts val="0"/>
              </a:spcAft>
              <a:buClr>
                <a:schemeClr val="dk1"/>
              </a:buClr>
              <a:buSzPts val="1000"/>
              <a:buFont typeface="Arial"/>
              <a:buChar char="•"/>
            </a:pPr>
            <a:r>
              <a:rPr lang="en-GB" sz="1000"/>
              <a:t> What is intentional plagiarism and what is a result of poor academic practice?</a:t>
            </a:r>
            <a:endParaRPr/>
          </a:p>
          <a:p>
            <a:pPr indent="-63500" lvl="1" marL="0" rtl="0" algn="l">
              <a:lnSpc>
                <a:spcPct val="150000"/>
              </a:lnSpc>
              <a:spcBef>
                <a:spcPts val="0"/>
              </a:spcBef>
              <a:spcAft>
                <a:spcPts val="0"/>
              </a:spcAft>
              <a:buClr>
                <a:schemeClr val="dk1"/>
              </a:buClr>
              <a:buSzPts val="1000"/>
              <a:buFont typeface="Arial"/>
              <a:buChar char="•"/>
            </a:pPr>
            <a:r>
              <a:rPr lang="en-GB" sz="1000"/>
              <a:t>SafeAssign is available through Blackboard, but is a slower, less sophisticated text-matching tool. It might pick up sources Turnitin doesn’t. Google searches can assist with locating plagiarised material, also being familiar with the reading list and non-digitised sources to which students are directed. Looking for changing writing style, sentence structure, formatting helps too.  </a:t>
            </a:r>
            <a:endParaRPr/>
          </a:p>
          <a:p>
            <a:pPr indent="0" lvl="0" marL="0" rtl="0" algn="l">
              <a:lnSpc>
                <a:spcPct val="150000"/>
              </a:lnSpc>
              <a:spcBef>
                <a:spcPts val="0"/>
              </a:spcBef>
              <a:spcAft>
                <a:spcPts val="0"/>
              </a:spcAft>
              <a:buNone/>
            </a:pPr>
            <a:r>
              <a:t/>
            </a:r>
            <a:endParaRPr sz="800"/>
          </a:p>
          <a:p>
            <a:pPr indent="0" lvl="0" marL="0" rtl="0" algn="l">
              <a:lnSpc>
                <a:spcPct val="150000"/>
              </a:lnSpc>
              <a:spcBef>
                <a:spcPts val="0"/>
              </a:spcBef>
              <a:spcAft>
                <a:spcPts val="0"/>
              </a:spcAft>
              <a:buNone/>
            </a:pPr>
            <a:r>
              <a:rPr lang="en-GB" sz="1000"/>
              <a:t>Turnitin has a vast database of electronic sources and student essays:</a:t>
            </a:r>
            <a:endParaRPr/>
          </a:p>
          <a:p>
            <a:pPr indent="0" lvl="1" marL="0" rtl="0" algn="l">
              <a:lnSpc>
                <a:spcPct val="150000"/>
              </a:lnSpc>
              <a:spcBef>
                <a:spcPts val="0"/>
              </a:spcBef>
              <a:spcAft>
                <a:spcPts val="0"/>
              </a:spcAft>
              <a:buNone/>
            </a:pPr>
            <a:r>
              <a:t/>
            </a:r>
            <a:endParaRPr sz="1000"/>
          </a:p>
          <a:p>
            <a:pPr indent="0" lvl="1" marL="0" rtl="0" algn="l">
              <a:lnSpc>
                <a:spcPct val="150000"/>
              </a:lnSpc>
              <a:spcBef>
                <a:spcPts val="0"/>
              </a:spcBef>
              <a:spcAft>
                <a:spcPts val="0"/>
              </a:spcAft>
              <a:buNone/>
            </a:pPr>
            <a:r>
              <a:rPr b="1" lang="en-GB" sz="1000"/>
              <a:t>There are two way in which files are stored by Turnitin, as set by instructors: </a:t>
            </a:r>
            <a:endParaRPr/>
          </a:p>
          <a:p>
            <a:pPr indent="-171450" lvl="1" marL="171450" rtl="0" algn="l">
              <a:lnSpc>
                <a:spcPct val="150000"/>
              </a:lnSpc>
              <a:spcBef>
                <a:spcPts val="0"/>
              </a:spcBef>
              <a:spcAft>
                <a:spcPts val="0"/>
              </a:spcAft>
              <a:buClr>
                <a:schemeClr val="dk1"/>
              </a:buClr>
              <a:buSzPts val="1000"/>
              <a:buFont typeface="Arial"/>
              <a:buChar char="•"/>
            </a:pPr>
            <a:r>
              <a:rPr b="1" lang="en-GB" sz="1000"/>
              <a:t>In the repository – enabling documents to be matched against others</a:t>
            </a:r>
            <a:endParaRPr/>
          </a:p>
          <a:p>
            <a:pPr indent="-171450" lvl="1" marL="171450" rtl="0" algn="l">
              <a:lnSpc>
                <a:spcPct val="150000"/>
              </a:lnSpc>
              <a:spcBef>
                <a:spcPts val="0"/>
              </a:spcBef>
              <a:spcAft>
                <a:spcPts val="0"/>
              </a:spcAft>
              <a:buClr>
                <a:schemeClr val="dk1"/>
              </a:buClr>
              <a:buSzPts val="1000"/>
              <a:buFont typeface="Arial"/>
              <a:buChar char="•"/>
            </a:pPr>
            <a:r>
              <a:rPr b="1" lang="en-GB" sz="1000"/>
              <a:t>In the institutional database – stored by Turnitin, but not included in the repository.</a:t>
            </a:r>
            <a:endParaRPr b="1" sz="1000"/>
          </a:p>
          <a:p>
            <a:pPr indent="0" lvl="1" marL="0" rtl="0" algn="l">
              <a:lnSpc>
                <a:spcPct val="150000"/>
              </a:lnSpc>
              <a:spcBef>
                <a:spcPts val="0"/>
              </a:spcBef>
              <a:spcAft>
                <a:spcPts val="0"/>
              </a:spcAft>
              <a:buNone/>
            </a:pPr>
            <a:r>
              <a:t/>
            </a:r>
            <a:endParaRPr sz="800"/>
          </a:p>
          <a:p>
            <a:pPr indent="0" lvl="1" marL="0" rtl="0" algn="l">
              <a:lnSpc>
                <a:spcPct val="150000"/>
              </a:lnSpc>
              <a:spcBef>
                <a:spcPts val="0"/>
              </a:spcBef>
              <a:spcAft>
                <a:spcPts val="0"/>
              </a:spcAft>
              <a:buNone/>
            </a:pPr>
            <a:r>
              <a:rPr lang="en-GB" sz="1000"/>
              <a:t>The language capabilities mean Turnitin can match papers to sources in major European languages, Asian, Cyrillic and Arabic languages. </a:t>
            </a:r>
            <a:endParaRPr/>
          </a:p>
          <a:p>
            <a:pPr indent="0" lvl="1" marL="0" rtl="0" algn="l">
              <a:lnSpc>
                <a:spcPct val="150000"/>
              </a:lnSpc>
              <a:spcBef>
                <a:spcPts val="0"/>
              </a:spcBef>
              <a:spcAft>
                <a:spcPts val="0"/>
              </a:spcAft>
              <a:buNone/>
            </a:pPr>
            <a:r>
              <a:rPr lang="en-GB" sz="1000"/>
              <a:t>It is also developing tools to detect where text has been read in English and translated into another language. </a:t>
            </a:r>
            <a:endParaRPr sz="1000"/>
          </a:p>
        </p:txBody>
      </p:sp>
      <p:sp>
        <p:nvSpPr>
          <p:cNvPr id="132" name="Google Shape;13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683568" y="548680"/>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400"/>
              <a:buFont typeface="Gill Sans"/>
              <a:buNone/>
              <a:defRPr>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5"/>
          <p:cNvSpPr txBox="1"/>
          <p:nvPr>
            <p:ph idx="1" type="subTitle"/>
          </p:nvPr>
        </p:nvSpPr>
        <p:spPr>
          <a:xfrm>
            <a:off x="1331640" y="3501008"/>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chemeClr val="lt1"/>
              </a:buClr>
              <a:buSzPts val="3200"/>
              <a:buNone/>
              <a:defRPr>
                <a:solidFill>
                  <a:schemeClr val="lt1"/>
                </a:solidFill>
                <a:latin typeface="Gill Sans"/>
                <a:ea typeface="Gill Sans"/>
                <a:cs typeface="Gill Sans"/>
                <a:sym typeface="Gill Sans"/>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18" name="Google Shape;18;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0" name="Shape 70"/>
        <p:cNvGrpSpPr/>
        <p:nvPr/>
      </p:nvGrpSpPr>
      <p:grpSpPr>
        <a:xfrm>
          <a:off x="0" y="0"/>
          <a:ext cx="0" cy="0"/>
          <a:chOff x="0" y="0"/>
          <a:chExt cx="0" cy="0"/>
        </a:xfrm>
      </p:grpSpPr>
      <p:sp>
        <p:nvSpPr>
          <p:cNvPr id="71" name="Google Shape;71;p4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lt1"/>
              </a:buClr>
              <a:buSzPts val="3200"/>
              <a:buChar char="•"/>
              <a:defRPr sz="3200"/>
            </a:lvl1pPr>
            <a:lvl2pPr indent="-406400" lvl="1" marL="914400" algn="l">
              <a:spcBef>
                <a:spcPts val="560"/>
              </a:spcBef>
              <a:spcAft>
                <a:spcPts val="0"/>
              </a:spcAft>
              <a:buClr>
                <a:schemeClr val="lt1"/>
              </a:buClr>
              <a:buSzPts val="2800"/>
              <a:buChar char="–"/>
              <a:defRPr sz="2800"/>
            </a:lvl2pPr>
            <a:lvl3pPr indent="-381000" lvl="2" marL="1371600" algn="l">
              <a:spcBef>
                <a:spcPts val="480"/>
              </a:spcBef>
              <a:spcAft>
                <a:spcPts val="0"/>
              </a:spcAft>
              <a:buClr>
                <a:schemeClr val="lt1"/>
              </a:buClr>
              <a:buSzPts val="2400"/>
              <a:buChar char="•"/>
              <a:defRPr sz="2400"/>
            </a:lvl3pPr>
            <a:lvl4pPr indent="-355600" lvl="3" marL="1828800" algn="l">
              <a:spcBef>
                <a:spcPts val="400"/>
              </a:spcBef>
              <a:spcAft>
                <a:spcPts val="0"/>
              </a:spcAft>
              <a:buClr>
                <a:schemeClr val="lt1"/>
              </a:buClr>
              <a:buSzPts val="2000"/>
              <a:buChar char="–"/>
              <a:defRPr sz="2000"/>
            </a:lvl4pPr>
            <a:lvl5pPr indent="-355600" lvl="4" marL="2286000" algn="l">
              <a:spcBef>
                <a:spcPts val="400"/>
              </a:spcBef>
              <a:spcAft>
                <a:spcPts val="0"/>
              </a:spcAft>
              <a:buClr>
                <a:schemeClr val="lt1"/>
              </a:buClr>
              <a:buSzPts val="2000"/>
              <a:buChar char="»"/>
              <a:defRPr sz="2000"/>
            </a:lvl5pPr>
            <a:lvl6pPr indent="-355600" lvl="5" marL="2743200" algn="l">
              <a:spcBef>
                <a:spcPts val="400"/>
              </a:spcBef>
              <a:spcAft>
                <a:spcPts val="0"/>
              </a:spcAft>
              <a:buClr>
                <a:schemeClr val="lt1"/>
              </a:buClr>
              <a:buSzPts val="2000"/>
              <a:buChar char="•"/>
              <a:defRPr sz="2000"/>
            </a:lvl6pPr>
            <a:lvl7pPr indent="-355600" lvl="6" marL="3200400" algn="l">
              <a:spcBef>
                <a:spcPts val="400"/>
              </a:spcBef>
              <a:spcAft>
                <a:spcPts val="0"/>
              </a:spcAft>
              <a:buClr>
                <a:schemeClr val="lt1"/>
              </a:buClr>
              <a:buSzPts val="2000"/>
              <a:buChar char="•"/>
              <a:defRPr sz="2000"/>
            </a:lvl7pPr>
            <a:lvl8pPr indent="-355600" lvl="7" marL="3657600" algn="l">
              <a:spcBef>
                <a:spcPts val="400"/>
              </a:spcBef>
              <a:spcAft>
                <a:spcPts val="0"/>
              </a:spcAft>
              <a:buClr>
                <a:schemeClr val="lt1"/>
              </a:buClr>
              <a:buSzPts val="2000"/>
              <a:buChar char="•"/>
              <a:defRPr sz="2000"/>
            </a:lvl8pPr>
            <a:lvl9pPr indent="-355600" lvl="8" marL="4114800" algn="l">
              <a:spcBef>
                <a:spcPts val="400"/>
              </a:spcBef>
              <a:spcAft>
                <a:spcPts val="0"/>
              </a:spcAft>
              <a:buClr>
                <a:schemeClr val="lt1"/>
              </a:buClr>
              <a:buSzPts val="2000"/>
              <a:buChar char="•"/>
              <a:defRPr sz="2000"/>
            </a:lvl9pPr>
          </a:lstStyle>
          <a:p/>
        </p:txBody>
      </p:sp>
      <p:sp>
        <p:nvSpPr>
          <p:cNvPr id="73" name="Google Shape;73;p4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lt1"/>
              </a:buClr>
              <a:buSzPts val="1400"/>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Clr>
                <a:schemeClr val="lt1"/>
              </a:buClr>
              <a:buSzPts val="1000"/>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Clr>
                <a:schemeClr val="lt1"/>
              </a:buClr>
              <a:buSzPts val="900"/>
              <a:buNone/>
              <a:defRPr sz="900"/>
            </a:lvl5pPr>
            <a:lvl6pPr indent="-228600" lvl="5" marL="2743200" algn="l">
              <a:spcBef>
                <a:spcPts val="18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74" name="Google Shape;74;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7" name="Shape 77"/>
        <p:cNvGrpSpPr/>
        <p:nvPr/>
      </p:nvGrpSpPr>
      <p:grpSpPr>
        <a:xfrm>
          <a:off x="0" y="0"/>
          <a:ext cx="0" cy="0"/>
          <a:chOff x="0" y="0"/>
          <a:chExt cx="0" cy="0"/>
        </a:xfrm>
      </p:grpSpPr>
      <p:sp>
        <p:nvSpPr>
          <p:cNvPr id="78" name="Google Shape;78;p4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4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l">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80" name="Google Shape;80;p4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lt1"/>
              </a:buClr>
              <a:buSzPts val="1400"/>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Clr>
                <a:schemeClr val="lt1"/>
              </a:buClr>
              <a:buSzPts val="1000"/>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Clr>
                <a:schemeClr val="lt1"/>
              </a:buClr>
              <a:buSzPts val="900"/>
              <a:buNone/>
              <a:defRPr sz="900"/>
            </a:lvl5pPr>
            <a:lvl6pPr indent="-228600" lvl="5" marL="2743200" algn="l">
              <a:spcBef>
                <a:spcPts val="18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81" name="Google Shape;81;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4" name="Shape 84"/>
        <p:cNvGrpSpPr/>
        <p:nvPr/>
      </p:nvGrpSpPr>
      <p:grpSpPr>
        <a:xfrm>
          <a:off x="0" y="0"/>
          <a:ext cx="0" cy="0"/>
          <a:chOff x="0" y="0"/>
          <a:chExt cx="0" cy="0"/>
        </a:xfrm>
      </p:grpSpPr>
      <p:sp>
        <p:nvSpPr>
          <p:cNvPr id="85" name="Google Shape;85;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7" name="Google Shape;87;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4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3" name="Google Shape;93;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showMasterSp="0">
  <p:cSld name="3_Title and Content">
    <p:spTree>
      <p:nvGrpSpPr>
        <p:cNvPr id="96" name="Shape 96"/>
        <p:cNvGrpSpPr/>
        <p:nvPr/>
      </p:nvGrpSpPr>
      <p:grpSpPr>
        <a:xfrm>
          <a:off x="0" y="0"/>
          <a:ext cx="0" cy="0"/>
          <a:chOff x="0" y="0"/>
          <a:chExt cx="0" cy="0"/>
        </a:xfrm>
      </p:grpSpPr>
      <p:sp>
        <p:nvSpPr>
          <p:cNvPr id="97" name="Google Shape;97;p48"/>
          <p:cNvSpPr/>
          <p:nvPr/>
        </p:nvSpPr>
        <p:spPr>
          <a:xfrm>
            <a:off x="568175" y="188640"/>
            <a:ext cx="8064896" cy="936104"/>
          </a:xfrm>
          <a:prstGeom prst="rect">
            <a:avLst/>
          </a:prstGeom>
          <a:solidFill>
            <a:srgbClr val="3F3F3F"/>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18453B"/>
              </a:buClr>
              <a:buSzPts val="1300"/>
              <a:buFont typeface="Noto Sans Symbols"/>
              <a:buNone/>
            </a:pPr>
            <a:r>
              <a:t/>
            </a:r>
            <a:endParaRPr sz="2000">
              <a:solidFill>
                <a:srgbClr val="FFFFFF"/>
              </a:solidFill>
              <a:latin typeface="Calibri"/>
              <a:ea typeface="Calibri"/>
              <a:cs typeface="Calibri"/>
              <a:sym typeface="Calibri"/>
            </a:endParaRPr>
          </a:p>
        </p:txBody>
      </p:sp>
      <p:sp>
        <p:nvSpPr>
          <p:cNvPr id="98" name="Google Shape;98;p48"/>
          <p:cNvSpPr txBox="1"/>
          <p:nvPr>
            <p:ph idx="1" type="body"/>
          </p:nvPr>
        </p:nvSpPr>
        <p:spPr>
          <a:xfrm>
            <a:off x="584375" y="1340768"/>
            <a:ext cx="8229600" cy="4532480"/>
          </a:xfrm>
          <a:prstGeom prst="rect">
            <a:avLst/>
          </a:prstGeom>
          <a:solidFill>
            <a:schemeClr val="lt1">
              <a:alpha val="85882"/>
            </a:schemeClr>
          </a:solid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9" name="Google Shape;99;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8"/>
          <p:cNvSpPr txBox="1"/>
          <p:nvPr>
            <p:ph idx="11" type="ftr"/>
          </p:nvPr>
        </p:nvSpPr>
        <p:spPr>
          <a:xfrm>
            <a:off x="3419475" y="501332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FFFFFF"/>
                </a:solidFill>
                <a:latin typeface="Calibri"/>
                <a:ea typeface="Calibri"/>
                <a:cs typeface="Calibri"/>
                <a:sym typeface="Calibri"/>
              </a:defRPr>
            </a:lvl1pPr>
            <a:lvl2pPr indent="0" lvl="1" marL="0" marR="0" algn="r">
              <a:spcBef>
                <a:spcPts val="0"/>
              </a:spcBef>
              <a:buNone/>
              <a:defRPr sz="1200">
                <a:solidFill>
                  <a:srgbClr val="FFFFFF"/>
                </a:solidFill>
                <a:latin typeface="Calibri"/>
                <a:ea typeface="Calibri"/>
                <a:cs typeface="Calibri"/>
                <a:sym typeface="Calibri"/>
              </a:defRPr>
            </a:lvl2pPr>
            <a:lvl3pPr indent="0" lvl="2" marL="0" marR="0" algn="r">
              <a:spcBef>
                <a:spcPts val="0"/>
              </a:spcBef>
              <a:buNone/>
              <a:defRPr sz="1200">
                <a:solidFill>
                  <a:srgbClr val="FFFFFF"/>
                </a:solidFill>
                <a:latin typeface="Calibri"/>
                <a:ea typeface="Calibri"/>
                <a:cs typeface="Calibri"/>
                <a:sym typeface="Calibri"/>
              </a:defRPr>
            </a:lvl3pPr>
            <a:lvl4pPr indent="0" lvl="3" marL="0" marR="0" algn="r">
              <a:spcBef>
                <a:spcPts val="0"/>
              </a:spcBef>
              <a:buNone/>
              <a:defRPr sz="1200">
                <a:solidFill>
                  <a:srgbClr val="FFFFFF"/>
                </a:solidFill>
                <a:latin typeface="Calibri"/>
                <a:ea typeface="Calibri"/>
                <a:cs typeface="Calibri"/>
                <a:sym typeface="Calibri"/>
              </a:defRPr>
            </a:lvl4pPr>
            <a:lvl5pPr indent="0" lvl="4" marL="0" marR="0" algn="r">
              <a:spcBef>
                <a:spcPts val="0"/>
              </a:spcBef>
              <a:buNone/>
              <a:defRPr sz="1200">
                <a:solidFill>
                  <a:srgbClr val="FFFFFF"/>
                </a:solidFill>
                <a:latin typeface="Calibri"/>
                <a:ea typeface="Calibri"/>
                <a:cs typeface="Calibri"/>
                <a:sym typeface="Calibri"/>
              </a:defRPr>
            </a:lvl5pPr>
            <a:lvl6pPr indent="0" lvl="5" marL="0" marR="0" algn="r">
              <a:spcBef>
                <a:spcPts val="0"/>
              </a:spcBef>
              <a:buNone/>
              <a:defRPr sz="1200">
                <a:solidFill>
                  <a:srgbClr val="FFFFFF"/>
                </a:solidFill>
                <a:latin typeface="Calibri"/>
                <a:ea typeface="Calibri"/>
                <a:cs typeface="Calibri"/>
                <a:sym typeface="Calibri"/>
              </a:defRPr>
            </a:lvl6pPr>
            <a:lvl7pPr indent="0" lvl="6" marL="0" marR="0" algn="r">
              <a:spcBef>
                <a:spcPts val="0"/>
              </a:spcBef>
              <a:buNone/>
              <a:defRPr sz="1200">
                <a:solidFill>
                  <a:srgbClr val="FFFFFF"/>
                </a:solidFill>
                <a:latin typeface="Calibri"/>
                <a:ea typeface="Calibri"/>
                <a:cs typeface="Calibri"/>
                <a:sym typeface="Calibri"/>
              </a:defRPr>
            </a:lvl7pPr>
            <a:lvl8pPr indent="0" lvl="7" marL="0" marR="0" algn="r">
              <a:spcBef>
                <a:spcPts val="0"/>
              </a:spcBef>
              <a:buNone/>
              <a:defRPr sz="1200">
                <a:solidFill>
                  <a:srgbClr val="FFFFFF"/>
                </a:solidFill>
                <a:latin typeface="Calibri"/>
                <a:ea typeface="Calibri"/>
                <a:cs typeface="Calibri"/>
                <a:sym typeface="Calibri"/>
              </a:defRPr>
            </a:lvl8pPr>
            <a:lvl9pPr indent="0" lvl="8" marL="0" marR="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1" name="Shape 21"/>
        <p:cNvGrpSpPr/>
        <p:nvPr/>
      </p:nvGrpSpPr>
      <p:grpSpPr>
        <a:xfrm>
          <a:off x="0" y="0"/>
          <a:ext cx="0" cy="0"/>
          <a:chOff x="0" y="0"/>
          <a:chExt cx="0" cy="0"/>
        </a:xfrm>
      </p:grpSpPr>
      <p:sp>
        <p:nvSpPr>
          <p:cNvPr id="22" name="Google Shape;22;p36"/>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4400"/>
              <a:buFont typeface="Garamond"/>
              <a:buNone/>
              <a:defRPr cap="sma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
        <p:nvSpPr>
          <p:cNvPr id="25" name="Google Shape;25;p36"/>
          <p:cNvSpPr txBox="1"/>
          <p:nvPr/>
        </p:nvSpPr>
        <p:spPr>
          <a:xfrm>
            <a:off x="0" y="908720"/>
            <a:ext cx="9144000" cy="5400600"/>
          </a:xfrm>
          <a:prstGeom prst="rect">
            <a:avLst/>
          </a:prstGeom>
          <a:gradFill>
            <a:gsLst>
              <a:gs pos="0">
                <a:srgbClr val="C5D8F1"/>
              </a:gs>
              <a:gs pos="2000">
                <a:srgbClr val="C5D8F1"/>
              </a:gs>
              <a:gs pos="23000">
                <a:srgbClr val="FFFFFF"/>
              </a:gs>
              <a:gs pos="100000">
                <a:srgbClr val="FFFFFF"/>
              </a:gs>
            </a:gsLst>
            <a:lin ang="5400000" scaled="0"/>
          </a:gradFill>
          <a:ln>
            <a:noFill/>
          </a:ln>
        </p:spPr>
        <p:txBody>
          <a:bodyPr anchorCtr="0" anchor="t" bIns="45700" lIns="91425" spcFirstLastPara="1" rIns="91425" wrap="square" tIns="45700">
            <a:normAutofit/>
          </a:bodyPr>
          <a:lstStyle/>
          <a:p>
            <a:pPr indent="0" lvl="0" marL="0" marR="0" rtl="0" algn="ctr">
              <a:lnSpc>
                <a:spcPct val="150000"/>
              </a:lnSpc>
              <a:spcBef>
                <a:spcPts val="0"/>
              </a:spcBef>
              <a:spcAft>
                <a:spcPts val="0"/>
              </a:spcAft>
              <a:buClr>
                <a:schemeClr val="lt1"/>
              </a:buClr>
              <a:buSzPts val="3200"/>
              <a:buFont typeface="Arial"/>
              <a:buNone/>
            </a:pPr>
            <a:r>
              <a:t/>
            </a:r>
            <a:endParaRPr b="1" i="1" sz="3200">
              <a:solidFill>
                <a:srgbClr val="000000"/>
              </a:solidFill>
              <a:latin typeface="Calibri"/>
              <a:ea typeface="Calibri"/>
              <a:cs typeface="Calibri"/>
              <a:sym typeface="Calibri"/>
            </a:endParaRPr>
          </a:p>
        </p:txBody>
      </p:sp>
      <p:sp>
        <p:nvSpPr>
          <p:cNvPr id="26" name="Google Shape;26;p36"/>
          <p:cNvSpPr/>
          <p:nvPr/>
        </p:nvSpPr>
        <p:spPr>
          <a:xfrm>
            <a:off x="3022152" y="6273225"/>
            <a:ext cx="309969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u="sng">
                <a:solidFill>
                  <a:srgbClr val="FFFFFF"/>
                </a:solidFill>
                <a:latin typeface="Gill Sans"/>
                <a:ea typeface="Gill Sans"/>
                <a:cs typeface="Gill Sans"/>
                <a:sym typeface="Gill Sans"/>
              </a:rPr>
              <a:t>www.york.ac.uk/integrity</a:t>
            </a:r>
            <a:endParaRPr sz="3200">
              <a:solidFill>
                <a:srgbClr val="FFFFFF"/>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and Content" showMasterSp="0">
  <p:cSld name="2_Title and Content">
    <p:spTree>
      <p:nvGrpSpPr>
        <p:cNvPr id="27" name="Shape 27"/>
        <p:cNvGrpSpPr/>
        <p:nvPr/>
      </p:nvGrpSpPr>
      <p:grpSpPr>
        <a:xfrm>
          <a:off x="0" y="0"/>
          <a:ext cx="0" cy="0"/>
          <a:chOff x="0" y="0"/>
          <a:chExt cx="0" cy="0"/>
        </a:xfrm>
      </p:grpSpPr>
      <p:sp>
        <p:nvSpPr>
          <p:cNvPr id="28" name="Google Shape;28;p37"/>
          <p:cNvSpPr/>
          <p:nvPr/>
        </p:nvSpPr>
        <p:spPr>
          <a:xfrm>
            <a:off x="568175" y="188640"/>
            <a:ext cx="8064896" cy="936104"/>
          </a:xfrm>
          <a:prstGeom prst="rect">
            <a:avLst/>
          </a:prstGeom>
          <a:solidFill>
            <a:srgbClr val="3F3F3F"/>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18453B"/>
              </a:buClr>
              <a:buSzPts val="1300"/>
              <a:buFont typeface="Noto Sans Symbols"/>
              <a:buNone/>
            </a:pPr>
            <a:r>
              <a:t/>
            </a:r>
            <a:endParaRPr sz="2000">
              <a:solidFill>
                <a:srgbClr val="FFFFFF"/>
              </a:solidFill>
              <a:latin typeface="Calibri"/>
              <a:ea typeface="Calibri"/>
              <a:cs typeface="Calibri"/>
              <a:sym typeface="Calibri"/>
            </a:endParaRPr>
          </a:p>
        </p:txBody>
      </p:sp>
      <p:sp>
        <p:nvSpPr>
          <p:cNvPr id="29" name="Google Shape;29;p37"/>
          <p:cNvSpPr txBox="1"/>
          <p:nvPr>
            <p:ph idx="1" type="body"/>
          </p:nvPr>
        </p:nvSpPr>
        <p:spPr>
          <a:xfrm>
            <a:off x="584375" y="1340768"/>
            <a:ext cx="8229600" cy="4532480"/>
          </a:xfrm>
          <a:prstGeom prst="rect">
            <a:avLst/>
          </a:prstGeom>
          <a:solidFill>
            <a:schemeClr val="lt1">
              <a:alpha val="85882"/>
            </a:schemeClr>
          </a:solid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0" name="Google Shape;30;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7"/>
          <p:cNvSpPr txBox="1"/>
          <p:nvPr>
            <p:ph idx="11" type="ftr"/>
          </p:nvPr>
        </p:nvSpPr>
        <p:spPr>
          <a:xfrm>
            <a:off x="3419475" y="501332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FFFFFF"/>
                </a:solidFill>
                <a:latin typeface="Calibri"/>
                <a:ea typeface="Calibri"/>
                <a:cs typeface="Calibri"/>
                <a:sym typeface="Calibri"/>
              </a:defRPr>
            </a:lvl1pPr>
            <a:lvl2pPr indent="0" lvl="1" marL="0" marR="0" algn="r">
              <a:spcBef>
                <a:spcPts val="0"/>
              </a:spcBef>
              <a:buNone/>
              <a:defRPr sz="1200">
                <a:solidFill>
                  <a:srgbClr val="FFFFFF"/>
                </a:solidFill>
                <a:latin typeface="Calibri"/>
                <a:ea typeface="Calibri"/>
                <a:cs typeface="Calibri"/>
                <a:sym typeface="Calibri"/>
              </a:defRPr>
            </a:lvl2pPr>
            <a:lvl3pPr indent="0" lvl="2" marL="0" marR="0" algn="r">
              <a:spcBef>
                <a:spcPts val="0"/>
              </a:spcBef>
              <a:buNone/>
              <a:defRPr sz="1200">
                <a:solidFill>
                  <a:srgbClr val="FFFFFF"/>
                </a:solidFill>
                <a:latin typeface="Calibri"/>
                <a:ea typeface="Calibri"/>
                <a:cs typeface="Calibri"/>
                <a:sym typeface="Calibri"/>
              </a:defRPr>
            </a:lvl3pPr>
            <a:lvl4pPr indent="0" lvl="3" marL="0" marR="0" algn="r">
              <a:spcBef>
                <a:spcPts val="0"/>
              </a:spcBef>
              <a:buNone/>
              <a:defRPr sz="1200">
                <a:solidFill>
                  <a:srgbClr val="FFFFFF"/>
                </a:solidFill>
                <a:latin typeface="Calibri"/>
                <a:ea typeface="Calibri"/>
                <a:cs typeface="Calibri"/>
                <a:sym typeface="Calibri"/>
              </a:defRPr>
            </a:lvl4pPr>
            <a:lvl5pPr indent="0" lvl="4" marL="0" marR="0" algn="r">
              <a:spcBef>
                <a:spcPts val="0"/>
              </a:spcBef>
              <a:buNone/>
              <a:defRPr sz="1200">
                <a:solidFill>
                  <a:srgbClr val="FFFFFF"/>
                </a:solidFill>
                <a:latin typeface="Calibri"/>
                <a:ea typeface="Calibri"/>
                <a:cs typeface="Calibri"/>
                <a:sym typeface="Calibri"/>
              </a:defRPr>
            </a:lvl5pPr>
            <a:lvl6pPr indent="0" lvl="5" marL="0" marR="0" algn="r">
              <a:spcBef>
                <a:spcPts val="0"/>
              </a:spcBef>
              <a:buNone/>
              <a:defRPr sz="1200">
                <a:solidFill>
                  <a:srgbClr val="FFFFFF"/>
                </a:solidFill>
                <a:latin typeface="Calibri"/>
                <a:ea typeface="Calibri"/>
                <a:cs typeface="Calibri"/>
                <a:sym typeface="Calibri"/>
              </a:defRPr>
            </a:lvl6pPr>
            <a:lvl7pPr indent="0" lvl="6" marL="0" marR="0" algn="r">
              <a:spcBef>
                <a:spcPts val="0"/>
              </a:spcBef>
              <a:buNone/>
              <a:defRPr sz="1200">
                <a:solidFill>
                  <a:srgbClr val="FFFFFF"/>
                </a:solidFill>
                <a:latin typeface="Calibri"/>
                <a:ea typeface="Calibri"/>
                <a:cs typeface="Calibri"/>
                <a:sym typeface="Calibri"/>
              </a:defRPr>
            </a:lvl7pPr>
            <a:lvl8pPr indent="0" lvl="7" marL="0" marR="0" algn="r">
              <a:spcBef>
                <a:spcPts val="0"/>
              </a:spcBef>
              <a:buNone/>
              <a:defRPr sz="1200">
                <a:solidFill>
                  <a:srgbClr val="FFFFFF"/>
                </a:solidFill>
                <a:latin typeface="Calibri"/>
                <a:ea typeface="Calibri"/>
                <a:cs typeface="Calibri"/>
                <a:sym typeface="Calibri"/>
              </a:defRPr>
            </a:lvl8pPr>
            <a:lvl9pPr indent="0" lvl="8" marL="0" marR="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3" name="Shape 33"/>
        <p:cNvGrpSpPr/>
        <p:nvPr/>
      </p:nvGrpSpPr>
      <p:grpSpPr>
        <a:xfrm>
          <a:off x="0" y="0"/>
          <a:ext cx="0" cy="0"/>
          <a:chOff x="0" y="0"/>
          <a:chExt cx="0" cy="0"/>
        </a:xfrm>
      </p:grpSpPr>
      <p:sp>
        <p:nvSpPr>
          <p:cNvPr id="34" name="Google Shape;34;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Google Shape;38;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4400"/>
              <a:buFont typeface="Garamond"/>
              <a:buNone/>
              <a:defRPr cap="sma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42" name="Shape 42"/>
        <p:cNvGrpSpPr/>
        <p:nvPr/>
      </p:nvGrpSpPr>
      <p:grpSpPr>
        <a:xfrm>
          <a:off x="0" y="0"/>
          <a:ext cx="0" cy="0"/>
          <a:chOff x="0" y="0"/>
          <a:chExt cx="0" cy="0"/>
        </a:xfrm>
      </p:grpSpPr>
      <p:sp>
        <p:nvSpPr>
          <p:cNvPr id="43" name="Google Shape;43;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5" name="Google Shape;45;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FFFFFF"/>
                </a:solidFill>
                <a:latin typeface="Calibri"/>
                <a:ea typeface="Calibri"/>
                <a:cs typeface="Calibri"/>
                <a:sym typeface="Calibri"/>
              </a:defRPr>
            </a:lvl1pPr>
            <a:lvl2pPr indent="0" lvl="1" marL="0" algn="r">
              <a:spcBef>
                <a:spcPts val="0"/>
              </a:spcBef>
              <a:buNone/>
              <a:defRPr sz="1200">
                <a:solidFill>
                  <a:srgbClr val="FFFFFF"/>
                </a:solidFill>
                <a:latin typeface="Calibri"/>
                <a:ea typeface="Calibri"/>
                <a:cs typeface="Calibri"/>
                <a:sym typeface="Calibri"/>
              </a:defRPr>
            </a:lvl2pPr>
            <a:lvl3pPr indent="0" lvl="2" marL="0" algn="r">
              <a:spcBef>
                <a:spcPts val="0"/>
              </a:spcBef>
              <a:buNone/>
              <a:defRPr sz="1200">
                <a:solidFill>
                  <a:srgbClr val="FFFFFF"/>
                </a:solidFill>
                <a:latin typeface="Calibri"/>
                <a:ea typeface="Calibri"/>
                <a:cs typeface="Calibri"/>
                <a:sym typeface="Calibri"/>
              </a:defRPr>
            </a:lvl3pPr>
            <a:lvl4pPr indent="0" lvl="3" marL="0" algn="r">
              <a:spcBef>
                <a:spcPts val="0"/>
              </a:spcBef>
              <a:buNone/>
              <a:defRPr sz="1200">
                <a:solidFill>
                  <a:srgbClr val="FFFFFF"/>
                </a:solidFill>
                <a:latin typeface="Calibri"/>
                <a:ea typeface="Calibri"/>
                <a:cs typeface="Calibri"/>
                <a:sym typeface="Calibri"/>
              </a:defRPr>
            </a:lvl4pPr>
            <a:lvl5pPr indent="0" lvl="4" marL="0" algn="r">
              <a:spcBef>
                <a:spcPts val="0"/>
              </a:spcBef>
              <a:buNone/>
              <a:defRPr sz="1200">
                <a:solidFill>
                  <a:srgbClr val="FFFFFF"/>
                </a:solidFill>
                <a:latin typeface="Calibri"/>
                <a:ea typeface="Calibri"/>
                <a:cs typeface="Calibri"/>
                <a:sym typeface="Calibri"/>
              </a:defRPr>
            </a:lvl5pPr>
            <a:lvl6pPr indent="0" lvl="5" marL="0" algn="r">
              <a:spcBef>
                <a:spcPts val="0"/>
              </a:spcBef>
              <a:buNone/>
              <a:defRPr sz="1200">
                <a:solidFill>
                  <a:srgbClr val="FFFFFF"/>
                </a:solidFill>
                <a:latin typeface="Calibri"/>
                <a:ea typeface="Calibri"/>
                <a:cs typeface="Calibri"/>
                <a:sym typeface="Calibri"/>
              </a:defRPr>
            </a:lvl6pPr>
            <a:lvl7pPr indent="0" lvl="6" marL="0" algn="r">
              <a:spcBef>
                <a:spcPts val="0"/>
              </a:spcBef>
              <a:buNone/>
              <a:defRPr sz="1200">
                <a:solidFill>
                  <a:srgbClr val="FFFFFF"/>
                </a:solidFill>
                <a:latin typeface="Calibri"/>
                <a:ea typeface="Calibri"/>
                <a:cs typeface="Calibri"/>
                <a:sym typeface="Calibri"/>
              </a:defRPr>
            </a:lvl7pPr>
            <a:lvl8pPr indent="0" lvl="7" marL="0" algn="r">
              <a:spcBef>
                <a:spcPts val="0"/>
              </a:spcBef>
              <a:buNone/>
              <a:defRPr sz="1200">
                <a:solidFill>
                  <a:srgbClr val="FFFFFF"/>
                </a:solidFill>
                <a:latin typeface="Calibri"/>
                <a:ea typeface="Calibri"/>
                <a:cs typeface="Calibri"/>
                <a:sym typeface="Calibri"/>
              </a:defRPr>
            </a:lvl8pPr>
            <a:lvl9pPr indent="0" lvl="8" mar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8" name="Shape 48"/>
        <p:cNvGrpSpPr/>
        <p:nvPr/>
      </p:nvGrpSpPr>
      <p:grpSpPr>
        <a:xfrm>
          <a:off x="0" y="0"/>
          <a:ext cx="0" cy="0"/>
          <a:chOff x="0" y="0"/>
          <a:chExt cx="0" cy="0"/>
        </a:xfrm>
      </p:grpSpPr>
      <p:sp>
        <p:nvSpPr>
          <p:cNvPr id="49" name="Google Shape;49;p4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lt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chemeClr val="lt1"/>
              </a:buClr>
              <a:buSzPts val="2000"/>
              <a:buNone/>
              <a:defRPr sz="2000">
                <a:solidFill>
                  <a:schemeClr val="lt1"/>
                </a:solidFill>
              </a:defRPr>
            </a:lvl1pPr>
            <a:lvl2pPr indent="-228600" lvl="1" marL="914400" algn="l">
              <a:spcBef>
                <a:spcPts val="360"/>
              </a:spcBef>
              <a:spcAft>
                <a:spcPts val="0"/>
              </a:spcAft>
              <a:buClr>
                <a:schemeClr val="lt1"/>
              </a:buClr>
              <a:buSzPts val="1800"/>
              <a:buNone/>
              <a:defRPr sz="1800">
                <a:solidFill>
                  <a:schemeClr val="lt1"/>
                </a:solidFill>
              </a:defRPr>
            </a:lvl2pPr>
            <a:lvl3pPr indent="-228600" lvl="2" marL="1371600" algn="l">
              <a:spcBef>
                <a:spcPts val="320"/>
              </a:spcBef>
              <a:spcAft>
                <a:spcPts val="0"/>
              </a:spcAft>
              <a:buClr>
                <a:schemeClr val="lt1"/>
              </a:buClr>
              <a:buSzPts val="1600"/>
              <a:buNone/>
              <a:defRPr sz="1600">
                <a:solidFill>
                  <a:schemeClr val="lt1"/>
                </a:solidFill>
              </a:defRPr>
            </a:lvl3pPr>
            <a:lvl4pPr indent="-228600" lvl="3" marL="1828800" algn="l">
              <a:spcBef>
                <a:spcPts val="280"/>
              </a:spcBef>
              <a:spcAft>
                <a:spcPts val="0"/>
              </a:spcAft>
              <a:buClr>
                <a:schemeClr val="lt1"/>
              </a:buClr>
              <a:buSzPts val="1400"/>
              <a:buNone/>
              <a:defRPr sz="1400">
                <a:solidFill>
                  <a:schemeClr val="lt1"/>
                </a:solidFill>
              </a:defRPr>
            </a:lvl4pPr>
            <a:lvl5pPr indent="-228600" lvl="4" marL="2286000" algn="l">
              <a:spcBef>
                <a:spcPts val="280"/>
              </a:spcBef>
              <a:spcAft>
                <a:spcPts val="0"/>
              </a:spcAft>
              <a:buClr>
                <a:schemeClr val="lt1"/>
              </a:buClr>
              <a:buSzPts val="1400"/>
              <a:buNone/>
              <a:defRPr sz="1400">
                <a:solidFill>
                  <a:schemeClr val="lt1"/>
                </a:solidFill>
              </a:defRPr>
            </a:lvl5pPr>
            <a:lvl6pPr indent="-228600" lvl="5" marL="2743200" algn="l">
              <a:spcBef>
                <a:spcPts val="280"/>
              </a:spcBef>
              <a:spcAft>
                <a:spcPts val="0"/>
              </a:spcAft>
              <a:buClr>
                <a:schemeClr val="lt1"/>
              </a:buClr>
              <a:buSzPts val="1400"/>
              <a:buNone/>
              <a:defRPr sz="1400">
                <a:solidFill>
                  <a:schemeClr val="lt1"/>
                </a:solidFill>
              </a:defRPr>
            </a:lvl6pPr>
            <a:lvl7pPr indent="-228600" lvl="6" marL="3200400" algn="l">
              <a:spcBef>
                <a:spcPts val="280"/>
              </a:spcBef>
              <a:spcAft>
                <a:spcPts val="0"/>
              </a:spcAft>
              <a:buClr>
                <a:schemeClr val="lt1"/>
              </a:buClr>
              <a:buSzPts val="1400"/>
              <a:buNone/>
              <a:defRPr sz="1400">
                <a:solidFill>
                  <a:schemeClr val="lt1"/>
                </a:solidFill>
              </a:defRPr>
            </a:lvl7pPr>
            <a:lvl8pPr indent="-228600" lvl="7" marL="3657600" algn="l">
              <a:spcBef>
                <a:spcPts val="280"/>
              </a:spcBef>
              <a:spcAft>
                <a:spcPts val="0"/>
              </a:spcAft>
              <a:buClr>
                <a:schemeClr val="lt1"/>
              </a:buClr>
              <a:buSzPts val="1400"/>
              <a:buNone/>
              <a:defRPr sz="1400">
                <a:solidFill>
                  <a:schemeClr val="lt1"/>
                </a:solidFill>
              </a:defRPr>
            </a:lvl8pPr>
            <a:lvl9pPr indent="-228600" lvl="8" marL="4114800" algn="l">
              <a:spcBef>
                <a:spcPts val="280"/>
              </a:spcBef>
              <a:spcAft>
                <a:spcPts val="0"/>
              </a:spcAft>
              <a:buClr>
                <a:schemeClr val="lt1"/>
              </a:buClr>
              <a:buSzPts val="1400"/>
              <a:buNone/>
              <a:defRPr sz="1400">
                <a:solidFill>
                  <a:schemeClr val="lt1"/>
                </a:solidFill>
              </a:defRPr>
            </a:lvl9pPr>
          </a:lstStyle>
          <a:p/>
        </p:txBody>
      </p:sp>
      <p:sp>
        <p:nvSpPr>
          <p:cNvPr id="51" name="Google Shape;5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4" name="Shape 54"/>
        <p:cNvGrpSpPr/>
        <p:nvPr/>
      </p:nvGrpSpPr>
      <p:grpSpPr>
        <a:xfrm>
          <a:off x="0" y="0"/>
          <a:ext cx="0" cy="0"/>
          <a:chOff x="0" y="0"/>
          <a:chExt cx="0" cy="0"/>
        </a:xfrm>
      </p:grpSpPr>
      <p:sp>
        <p:nvSpPr>
          <p:cNvPr id="55" name="Google Shape;55;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sz="1800"/>
            </a:lvl6pPr>
            <a:lvl7pPr indent="-342900" lvl="6" marL="3200400" algn="l">
              <a:spcBef>
                <a:spcPts val="360"/>
              </a:spcBef>
              <a:spcAft>
                <a:spcPts val="0"/>
              </a:spcAft>
              <a:buClr>
                <a:schemeClr val="lt1"/>
              </a:buClr>
              <a:buSzPts val="1800"/>
              <a:buChar char="•"/>
              <a:defRPr sz="1800"/>
            </a:lvl7pPr>
            <a:lvl8pPr indent="-342900" lvl="7" marL="3657600" algn="l">
              <a:spcBef>
                <a:spcPts val="360"/>
              </a:spcBef>
              <a:spcAft>
                <a:spcPts val="0"/>
              </a:spcAft>
              <a:buClr>
                <a:schemeClr val="lt1"/>
              </a:buClr>
              <a:buSzPts val="1800"/>
              <a:buChar char="•"/>
              <a:defRPr sz="1800"/>
            </a:lvl8pPr>
            <a:lvl9pPr indent="-342900" lvl="8" marL="4114800" algn="l">
              <a:spcBef>
                <a:spcPts val="360"/>
              </a:spcBef>
              <a:spcAft>
                <a:spcPts val="0"/>
              </a:spcAft>
              <a:buClr>
                <a:schemeClr val="lt1"/>
              </a:buClr>
              <a:buSzPts val="1800"/>
              <a:buChar char="•"/>
              <a:defRPr sz="1800"/>
            </a:lvl9pPr>
          </a:lstStyle>
          <a:p/>
        </p:txBody>
      </p:sp>
      <p:sp>
        <p:nvSpPr>
          <p:cNvPr id="57" name="Google Shape;57;p4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sz="1800"/>
            </a:lvl6pPr>
            <a:lvl7pPr indent="-342900" lvl="6" marL="3200400" algn="l">
              <a:spcBef>
                <a:spcPts val="360"/>
              </a:spcBef>
              <a:spcAft>
                <a:spcPts val="0"/>
              </a:spcAft>
              <a:buClr>
                <a:schemeClr val="lt1"/>
              </a:buClr>
              <a:buSzPts val="1800"/>
              <a:buChar char="•"/>
              <a:defRPr sz="1800"/>
            </a:lvl7pPr>
            <a:lvl8pPr indent="-342900" lvl="7" marL="3657600" algn="l">
              <a:spcBef>
                <a:spcPts val="360"/>
              </a:spcBef>
              <a:spcAft>
                <a:spcPts val="0"/>
              </a:spcAft>
              <a:buClr>
                <a:schemeClr val="lt1"/>
              </a:buClr>
              <a:buSzPts val="1800"/>
              <a:buChar char="•"/>
              <a:defRPr sz="1800"/>
            </a:lvl8pPr>
            <a:lvl9pPr indent="-342900" lvl="8" marL="4114800" algn="l">
              <a:spcBef>
                <a:spcPts val="360"/>
              </a:spcBef>
              <a:spcAft>
                <a:spcPts val="0"/>
              </a:spcAft>
              <a:buClr>
                <a:schemeClr val="lt1"/>
              </a:buClr>
              <a:buSzPts val="1800"/>
              <a:buChar char="•"/>
              <a:defRPr sz="1800"/>
            </a:lvl9pPr>
          </a:lstStyle>
          <a:p/>
        </p:txBody>
      </p:sp>
      <p:sp>
        <p:nvSpPr>
          <p:cNvPr id="58" name="Google Shape;58;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1" name="Shape 61"/>
        <p:cNvGrpSpPr/>
        <p:nvPr/>
      </p:nvGrpSpPr>
      <p:grpSpPr>
        <a:xfrm>
          <a:off x="0" y="0"/>
          <a:ext cx="0" cy="0"/>
          <a:chOff x="0" y="0"/>
          <a:chExt cx="0" cy="0"/>
        </a:xfrm>
      </p:grpSpPr>
      <p:sp>
        <p:nvSpPr>
          <p:cNvPr id="62" name="Google Shape;62;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lt1"/>
              </a:buClr>
              <a:buSzPts val="2400"/>
              <a:buNone/>
              <a:defRPr b="1" sz="2400"/>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Clr>
                <a:schemeClr val="lt1"/>
              </a:buClr>
              <a:buSzPts val="1800"/>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Clr>
                <a:schemeClr val="lt1"/>
              </a:buClr>
              <a:buSzPts val="1600"/>
              <a:buNone/>
              <a:defRPr b="1" sz="1600"/>
            </a:lvl5pPr>
            <a:lvl6pPr indent="-228600" lvl="5" marL="2743200" algn="l">
              <a:spcBef>
                <a:spcPts val="320"/>
              </a:spcBef>
              <a:spcAft>
                <a:spcPts val="0"/>
              </a:spcAft>
              <a:buClr>
                <a:schemeClr val="lt1"/>
              </a:buClr>
              <a:buSzPts val="1600"/>
              <a:buNone/>
              <a:defRPr b="1" sz="1600"/>
            </a:lvl6pPr>
            <a:lvl7pPr indent="-228600" lvl="6" marL="3200400" algn="l">
              <a:spcBef>
                <a:spcPts val="320"/>
              </a:spcBef>
              <a:spcAft>
                <a:spcPts val="0"/>
              </a:spcAft>
              <a:buClr>
                <a:schemeClr val="lt1"/>
              </a:buClr>
              <a:buSzPts val="1600"/>
              <a:buNone/>
              <a:defRPr b="1" sz="1600"/>
            </a:lvl7pPr>
            <a:lvl8pPr indent="-228600" lvl="7" marL="3657600" algn="l">
              <a:spcBef>
                <a:spcPts val="320"/>
              </a:spcBef>
              <a:spcAft>
                <a:spcPts val="0"/>
              </a:spcAft>
              <a:buClr>
                <a:schemeClr val="lt1"/>
              </a:buClr>
              <a:buSzPts val="1600"/>
              <a:buNone/>
              <a:defRPr b="1" sz="1600"/>
            </a:lvl8pPr>
            <a:lvl9pPr indent="-228600" lvl="8" marL="4114800" algn="l">
              <a:spcBef>
                <a:spcPts val="320"/>
              </a:spcBef>
              <a:spcAft>
                <a:spcPts val="0"/>
              </a:spcAft>
              <a:buClr>
                <a:schemeClr val="lt1"/>
              </a:buClr>
              <a:buSzPts val="1600"/>
              <a:buNone/>
              <a:defRPr b="1" sz="1600"/>
            </a:lvl9pPr>
          </a:lstStyle>
          <a:p/>
        </p:txBody>
      </p:sp>
      <p:sp>
        <p:nvSpPr>
          <p:cNvPr id="64" name="Google Shape;64;p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lt1"/>
              </a:buClr>
              <a:buSzPts val="2400"/>
              <a:buChar char="•"/>
              <a:defRPr sz="2400"/>
            </a:lvl1pPr>
            <a:lvl2pPr indent="-355600" lvl="1" marL="914400" algn="l">
              <a:spcBef>
                <a:spcPts val="400"/>
              </a:spcBef>
              <a:spcAft>
                <a:spcPts val="0"/>
              </a:spcAft>
              <a:buClr>
                <a:schemeClr val="lt1"/>
              </a:buClr>
              <a:buSzPts val="2000"/>
              <a:buChar char="–"/>
              <a:defRPr sz="2000"/>
            </a:lvl2pPr>
            <a:lvl3pPr indent="-342900" lvl="2" marL="1371600" algn="l">
              <a:spcBef>
                <a:spcPts val="360"/>
              </a:spcBef>
              <a:spcAft>
                <a:spcPts val="0"/>
              </a:spcAft>
              <a:buClr>
                <a:schemeClr val="lt1"/>
              </a:buClr>
              <a:buSzPts val="1800"/>
              <a:buChar char="•"/>
              <a:defRPr sz="1800"/>
            </a:lvl3pPr>
            <a:lvl4pPr indent="-330200" lvl="3" marL="1828800" algn="l">
              <a:spcBef>
                <a:spcPts val="320"/>
              </a:spcBef>
              <a:spcAft>
                <a:spcPts val="0"/>
              </a:spcAft>
              <a:buClr>
                <a:schemeClr val="lt1"/>
              </a:buClr>
              <a:buSzPts val="1600"/>
              <a:buChar char="–"/>
              <a:defRPr sz="1600"/>
            </a:lvl4pPr>
            <a:lvl5pPr indent="-330200" lvl="4" marL="2286000" algn="l">
              <a:spcBef>
                <a:spcPts val="320"/>
              </a:spcBef>
              <a:spcAft>
                <a:spcPts val="0"/>
              </a:spcAft>
              <a:buClr>
                <a:schemeClr val="lt1"/>
              </a:buClr>
              <a:buSzPts val="1600"/>
              <a:buChar char="»"/>
              <a:defRPr sz="1600"/>
            </a:lvl5pPr>
            <a:lvl6pPr indent="-330200" lvl="5" marL="2743200" algn="l">
              <a:spcBef>
                <a:spcPts val="320"/>
              </a:spcBef>
              <a:spcAft>
                <a:spcPts val="0"/>
              </a:spcAft>
              <a:buClr>
                <a:schemeClr val="lt1"/>
              </a:buClr>
              <a:buSzPts val="1600"/>
              <a:buChar char="•"/>
              <a:defRPr sz="1600"/>
            </a:lvl6pPr>
            <a:lvl7pPr indent="-330200" lvl="6" marL="3200400" algn="l">
              <a:spcBef>
                <a:spcPts val="320"/>
              </a:spcBef>
              <a:spcAft>
                <a:spcPts val="0"/>
              </a:spcAft>
              <a:buClr>
                <a:schemeClr val="lt1"/>
              </a:buClr>
              <a:buSzPts val="1600"/>
              <a:buChar char="•"/>
              <a:defRPr sz="1600"/>
            </a:lvl7pPr>
            <a:lvl8pPr indent="-330200" lvl="7" marL="3657600" algn="l">
              <a:spcBef>
                <a:spcPts val="320"/>
              </a:spcBef>
              <a:spcAft>
                <a:spcPts val="0"/>
              </a:spcAft>
              <a:buClr>
                <a:schemeClr val="lt1"/>
              </a:buClr>
              <a:buSzPts val="1600"/>
              <a:buChar char="•"/>
              <a:defRPr sz="1600"/>
            </a:lvl8pPr>
            <a:lvl9pPr indent="-330200" lvl="8" marL="4114800" algn="l">
              <a:spcBef>
                <a:spcPts val="320"/>
              </a:spcBef>
              <a:spcAft>
                <a:spcPts val="0"/>
              </a:spcAft>
              <a:buClr>
                <a:schemeClr val="lt1"/>
              </a:buClr>
              <a:buSzPts val="1600"/>
              <a:buChar char="•"/>
              <a:defRPr sz="1600"/>
            </a:lvl9pPr>
          </a:lstStyle>
          <a:p/>
        </p:txBody>
      </p:sp>
      <p:sp>
        <p:nvSpPr>
          <p:cNvPr id="65" name="Google Shape;65;p4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lt1"/>
              </a:buClr>
              <a:buSzPts val="2400"/>
              <a:buNone/>
              <a:defRPr b="1" sz="2400"/>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Clr>
                <a:schemeClr val="lt1"/>
              </a:buClr>
              <a:buSzPts val="1800"/>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Clr>
                <a:schemeClr val="lt1"/>
              </a:buClr>
              <a:buSzPts val="1600"/>
              <a:buNone/>
              <a:defRPr b="1" sz="1600"/>
            </a:lvl5pPr>
            <a:lvl6pPr indent="-228600" lvl="5" marL="2743200" algn="l">
              <a:spcBef>
                <a:spcPts val="320"/>
              </a:spcBef>
              <a:spcAft>
                <a:spcPts val="0"/>
              </a:spcAft>
              <a:buClr>
                <a:schemeClr val="lt1"/>
              </a:buClr>
              <a:buSzPts val="1600"/>
              <a:buNone/>
              <a:defRPr b="1" sz="1600"/>
            </a:lvl6pPr>
            <a:lvl7pPr indent="-228600" lvl="6" marL="3200400" algn="l">
              <a:spcBef>
                <a:spcPts val="320"/>
              </a:spcBef>
              <a:spcAft>
                <a:spcPts val="0"/>
              </a:spcAft>
              <a:buClr>
                <a:schemeClr val="lt1"/>
              </a:buClr>
              <a:buSzPts val="1600"/>
              <a:buNone/>
              <a:defRPr b="1" sz="1600"/>
            </a:lvl7pPr>
            <a:lvl8pPr indent="-228600" lvl="7" marL="3657600" algn="l">
              <a:spcBef>
                <a:spcPts val="320"/>
              </a:spcBef>
              <a:spcAft>
                <a:spcPts val="0"/>
              </a:spcAft>
              <a:buClr>
                <a:schemeClr val="lt1"/>
              </a:buClr>
              <a:buSzPts val="1600"/>
              <a:buNone/>
              <a:defRPr b="1" sz="1600"/>
            </a:lvl8pPr>
            <a:lvl9pPr indent="-228600" lvl="8" marL="4114800" algn="l">
              <a:spcBef>
                <a:spcPts val="320"/>
              </a:spcBef>
              <a:spcAft>
                <a:spcPts val="0"/>
              </a:spcAft>
              <a:buClr>
                <a:schemeClr val="lt1"/>
              </a:buClr>
              <a:buSzPts val="1600"/>
              <a:buNone/>
              <a:defRPr b="1" sz="1600"/>
            </a:lvl9pPr>
          </a:lstStyle>
          <a:p/>
        </p:txBody>
      </p:sp>
      <p:sp>
        <p:nvSpPr>
          <p:cNvPr id="66" name="Google Shape;66;p4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lt1"/>
              </a:buClr>
              <a:buSzPts val="2400"/>
              <a:buChar char="•"/>
              <a:defRPr sz="2400"/>
            </a:lvl1pPr>
            <a:lvl2pPr indent="-355600" lvl="1" marL="914400" algn="l">
              <a:spcBef>
                <a:spcPts val="400"/>
              </a:spcBef>
              <a:spcAft>
                <a:spcPts val="0"/>
              </a:spcAft>
              <a:buClr>
                <a:schemeClr val="lt1"/>
              </a:buClr>
              <a:buSzPts val="2000"/>
              <a:buChar char="–"/>
              <a:defRPr sz="2000"/>
            </a:lvl2pPr>
            <a:lvl3pPr indent="-342900" lvl="2" marL="1371600" algn="l">
              <a:spcBef>
                <a:spcPts val="360"/>
              </a:spcBef>
              <a:spcAft>
                <a:spcPts val="0"/>
              </a:spcAft>
              <a:buClr>
                <a:schemeClr val="lt1"/>
              </a:buClr>
              <a:buSzPts val="1800"/>
              <a:buChar char="•"/>
              <a:defRPr sz="1800"/>
            </a:lvl3pPr>
            <a:lvl4pPr indent="-330200" lvl="3" marL="1828800" algn="l">
              <a:spcBef>
                <a:spcPts val="320"/>
              </a:spcBef>
              <a:spcAft>
                <a:spcPts val="0"/>
              </a:spcAft>
              <a:buClr>
                <a:schemeClr val="lt1"/>
              </a:buClr>
              <a:buSzPts val="1600"/>
              <a:buChar char="–"/>
              <a:defRPr sz="1600"/>
            </a:lvl4pPr>
            <a:lvl5pPr indent="-330200" lvl="4" marL="2286000" algn="l">
              <a:spcBef>
                <a:spcPts val="320"/>
              </a:spcBef>
              <a:spcAft>
                <a:spcPts val="0"/>
              </a:spcAft>
              <a:buClr>
                <a:schemeClr val="lt1"/>
              </a:buClr>
              <a:buSzPts val="1600"/>
              <a:buChar char="»"/>
              <a:defRPr sz="1600"/>
            </a:lvl5pPr>
            <a:lvl6pPr indent="-330200" lvl="5" marL="2743200" algn="l">
              <a:spcBef>
                <a:spcPts val="320"/>
              </a:spcBef>
              <a:spcAft>
                <a:spcPts val="0"/>
              </a:spcAft>
              <a:buClr>
                <a:schemeClr val="lt1"/>
              </a:buClr>
              <a:buSzPts val="1600"/>
              <a:buChar char="•"/>
              <a:defRPr sz="1600"/>
            </a:lvl6pPr>
            <a:lvl7pPr indent="-330200" lvl="6" marL="3200400" algn="l">
              <a:spcBef>
                <a:spcPts val="320"/>
              </a:spcBef>
              <a:spcAft>
                <a:spcPts val="0"/>
              </a:spcAft>
              <a:buClr>
                <a:schemeClr val="lt1"/>
              </a:buClr>
              <a:buSzPts val="1600"/>
              <a:buChar char="•"/>
              <a:defRPr sz="1600"/>
            </a:lvl7pPr>
            <a:lvl8pPr indent="-330200" lvl="7" marL="3657600" algn="l">
              <a:spcBef>
                <a:spcPts val="320"/>
              </a:spcBef>
              <a:spcAft>
                <a:spcPts val="0"/>
              </a:spcAft>
              <a:buClr>
                <a:schemeClr val="lt1"/>
              </a:buClr>
              <a:buSzPts val="1600"/>
              <a:buChar char="•"/>
              <a:defRPr sz="1600"/>
            </a:lvl8pPr>
            <a:lvl9pPr indent="-330200" lvl="8" marL="4114800" algn="l">
              <a:spcBef>
                <a:spcPts val="320"/>
              </a:spcBef>
              <a:spcAft>
                <a:spcPts val="0"/>
              </a:spcAft>
              <a:buClr>
                <a:schemeClr val="lt1"/>
              </a:buClr>
              <a:buSzPts val="1600"/>
              <a:buChar char="•"/>
              <a:defRPr sz="1600"/>
            </a:lvl9pPr>
          </a:lstStyle>
          <a:p/>
        </p:txBody>
      </p:sp>
      <p:sp>
        <p:nvSpPr>
          <p:cNvPr id="67" name="Google Shape;67;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779C7"/>
            </a:gs>
            <a:gs pos="16000">
              <a:srgbClr val="5779C7"/>
            </a:gs>
            <a:gs pos="64000">
              <a:srgbClr val="002763"/>
            </a:gs>
            <a:gs pos="100000">
              <a:srgbClr val="002763"/>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 name="Google Shape;12;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york.ac.uk/about/departments/support-and-admin/registry-services/guide/" TargetMode="External"/><Relationship Id="rId4" Type="http://schemas.openxmlformats.org/officeDocument/2006/relationships/hyperlink" Target="http://www.york.ac.uk/about/departments/support-and-admin/registry-services/guid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rk.ac.uk/integrity"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mailto:integrity@york.ac.u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submit.ac.uk/" TargetMode="External"/><Relationship Id="rId4" Type="http://schemas.openxmlformats.org/officeDocument/2006/relationships/hyperlink" Target="http://www.ithenticate.com/plagiarism-detection-databa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
          <p:cNvSpPr txBox="1"/>
          <p:nvPr>
            <p:ph type="ctrTitle"/>
          </p:nvPr>
        </p:nvSpPr>
        <p:spPr>
          <a:xfrm>
            <a:off x="685800" y="1268760"/>
            <a:ext cx="7772400" cy="151202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6000"/>
              <a:buFont typeface="Gill Sans"/>
              <a:buNone/>
            </a:pPr>
            <a:r>
              <a:rPr i="1" lang="en-GB" sz="6000"/>
              <a:t>Using 				at the University of  York</a:t>
            </a:r>
            <a:endParaRPr i="1" sz="6000"/>
          </a:p>
        </p:txBody>
      </p:sp>
      <p:sp>
        <p:nvSpPr>
          <p:cNvPr id="107" name="Google Shape;107;p1"/>
          <p:cNvSpPr txBox="1"/>
          <p:nvPr>
            <p:ph idx="1" type="subTitle"/>
          </p:nvPr>
        </p:nvSpPr>
        <p:spPr>
          <a:xfrm>
            <a:off x="215008" y="3284984"/>
            <a:ext cx="8928992" cy="141832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FFFF"/>
              </a:buClr>
              <a:buSzPts val="3600"/>
              <a:buNone/>
            </a:pPr>
            <a:r>
              <a:rPr b="1" i="1" lang="en-GB" sz="3000">
                <a:solidFill>
                  <a:srgbClr val="FFFFFF"/>
                </a:solidFill>
                <a:latin typeface="Calibri"/>
                <a:ea typeface="Calibri"/>
                <a:cs typeface="Calibri"/>
                <a:sym typeface="Calibri"/>
              </a:rPr>
              <a:t>Stephen Gow</a:t>
            </a:r>
            <a:r>
              <a:rPr i="1" lang="en-GB" sz="3000">
                <a:solidFill>
                  <a:srgbClr val="FFFFFF"/>
                </a:solidFill>
                <a:latin typeface="Calibri"/>
                <a:ea typeface="Calibri"/>
                <a:cs typeface="Calibri"/>
                <a:sym typeface="Calibri"/>
              </a:rPr>
              <a:t>: Learning Enhancement Team </a:t>
            </a:r>
            <a:endParaRPr i="1" sz="3000">
              <a:solidFill>
                <a:srgbClr val="FFFFFF"/>
              </a:solidFill>
              <a:latin typeface="Calibri"/>
              <a:ea typeface="Calibri"/>
              <a:cs typeface="Calibri"/>
              <a:sym typeface="Calibri"/>
            </a:endParaRPr>
          </a:p>
        </p:txBody>
      </p:sp>
      <p:pic>
        <p:nvPicPr>
          <p:cNvPr descr="wave" id="108" name="Google Shape;108;p1"/>
          <p:cNvPicPr preferRelativeResize="0"/>
          <p:nvPr/>
        </p:nvPicPr>
        <p:blipFill rotWithShape="1">
          <a:blip r:embed="rId3">
            <a:alphaModFix/>
          </a:blip>
          <a:srcRect b="14100" l="0" r="1180" t="0"/>
          <a:stretch/>
        </p:blipFill>
        <p:spPr>
          <a:xfrm>
            <a:off x="0" y="4509120"/>
            <a:ext cx="9144000" cy="2348880"/>
          </a:xfrm>
          <a:prstGeom prst="rect">
            <a:avLst/>
          </a:prstGeom>
          <a:noFill/>
          <a:ln>
            <a:noFill/>
          </a:ln>
          <a:effectLst>
            <a:outerShdw blurRad="292100" rotWithShape="0" algn="tl" dir="2700000" dist="139700">
              <a:srgbClr val="333333">
                <a:alpha val="64705"/>
              </a:srgbClr>
            </a:outerShdw>
          </a:effectLst>
        </p:spPr>
      </p:pic>
      <p:pic>
        <p:nvPicPr>
          <p:cNvPr descr="uoyo_alpha" id="109" name="Google Shape;109;p1"/>
          <p:cNvPicPr preferRelativeResize="0"/>
          <p:nvPr/>
        </p:nvPicPr>
        <p:blipFill rotWithShape="1">
          <a:blip r:embed="rId4">
            <a:alphaModFix/>
          </a:blip>
          <a:srcRect b="0" l="0" r="0" t="0"/>
          <a:stretch/>
        </p:blipFill>
        <p:spPr>
          <a:xfrm>
            <a:off x="2916238" y="188913"/>
            <a:ext cx="3311525" cy="403225"/>
          </a:xfrm>
          <a:prstGeom prst="rect">
            <a:avLst/>
          </a:prstGeom>
          <a:noFill/>
          <a:ln>
            <a:noFill/>
          </a:ln>
        </p:spPr>
      </p:pic>
      <p:sp>
        <p:nvSpPr>
          <p:cNvPr id="110" name="Google Shape;110;p1"/>
          <p:cNvSpPr/>
          <p:nvPr/>
        </p:nvSpPr>
        <p:spPr>
          <a:xfrm>
            <a:off x="467544" y="3924345"/>
            <a:ext cx="374441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600" u="sng" cap="none" strike="noStrike">
                <a:solidFill>
                  <a:srgbClr val="FFFFFF"/>
                </a:solidFill>
                <a:latin typeface="Gill Sans"/>
                <a:ea typeface="Gill Sans"/>
                <a:cs typeface="Gill Sans"/>
                <a:sym typeface="Gill Sans"/>
              </a:rPr>
              <a:t>www.york.ac.uk/integrity</a:t>
            </a:r>
            <a:endParaRPr sz="2600">
              <a:solidFill>
                <a:srgbClr val="FFFFFF"/>
              </a:solidFill>
              <a:latin typeface="Gill Sans"/>
              <a:ea typeface="Gill Sans"/>
              <a:cs typeface="Gill Sans"/>
              <a:sym typeface="Gill Sans"/>
            </a:endParaRPr>
          </a:p>
        </p:txBody>
      </p:sp>
      <p:sp>
        <p:nvSpPr>
          <p:cNvPr id="111" name="Google Shape;111;p1"/>
          <p:cNvSpPr/>
          <p:nvPr/>
        </p:nvSpPr>
        <p:spPr>
          <a:xfrm>
            <a:off x="5618800" y="3924350"/>
            <a:ext cx="30696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600" u="sng">
                <a:solidFill>
                  <a:srgbClr val="FFFFFF"/>
                </a:solidFill>
                <a:latin typeface="Gill Sans"/>
                <a:ea typeface="Gill Sans"/>
                <a:cs typeface="Gill Sans"/>
                <a:sym typeface="Gill Sans"/>
              </a:rPr>
              <a:t>integrity@york.ac.uk</a:t>
            </a:r>
            <a:r>
              <a:rPr lang="en-GB" sz="2600">
                <a:solidFill>
                  <a:srgbClr val="FFFFFF"/>
                </a:solidFill>
                <a:latin typeface="Gill Sans"/>
                <a:ea typeface="Gill Sans"/>
                <a:cs typeface="Gill Sans"/>
                <a:sym typeface="Gill Sans"/>
              </a:rPr>
              <a:t> </a:t>
            </a:r>
            <a:endParaRPr sz="2600">
              <a:solidFill>
                <a:srgbClr val="FFFFFF"/>
              </a:solidFill>
              <a:latin typeface="Gill Sans"/>
              <a:ea typeface="Gill Sans"/>
              <a:cs typeface="Gill Sans"/>
              <a:sym typeface="Gill Sans"/>
            </a:endParaRPr>
          </a:p>
        </p:txBody>
      </p:sp>
      <p:pic>
        <p:nvPicPr>
          <p:cNvPr descr="turnitin" id="112" name="Google Shape;112;p1"/>
          <p:cNvPicPr preferRelativeResize="0"/>
          <p:nvPr/>
        </p:nvPicPr>
        <p:blipFill rotWithShape="1">
          <a:blip r:embed="rId5">
            <a:alphaModFix/>
          </a:blip>
          <a:srcRect b="0" l="0" r="0" t="0"/>
          <a:stretch/>
        </p:blipFill>
        <p:spPr>
          <a:xfrm>
            <a:off x="3842400" y="1379625"/>
            <a:ext cx="1527300" cy="523200"/>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
        <p:nvSpPr>
          <p:cNvPr id="113" name="Google Shape;113;p1"/>
          <p:cNvSpPr/>
          <p:nvPr/>
        </p:nvSpPr>
        <p:spPr>
          <a:xfrm>
            <a:off x="3961876" y="3955122"/>
            <a:ext cx="140775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1820"/>
              <a:buFont typeface="Noto Sans Symbols"/>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Google Shape;182;p10"/>
          <p:cNvPicPr preferRelativeResize="0"/>
          <p:nvPr/>
        </p:nvPicPr>
        <p:blipFill rotWithShape="1">
          <a:blip r:embed="rId3">
            <a:alphaModFix/>
          </a:blip>
          <a:srcRect b="0" l="0" r="0" t="0"/>
          <a:stretch/>
        </p:blipFill>
        <p:spPr>
          <a:xfrm>
            <a:off x="49952" y="22535"/>
            <a:ext cx="9064789" cy="67567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Google Shape;187;p11"/>
          <p:cNvPicPr preferRelativeResize="0"/>
          <p:nvPr/>
        </p:nvPicPr>
        <p:blipFill rotWithShape="1">
          <a:blip r:embed="rId3">
            <a:alphaModFix/>
          </a:blip>
          <a:srcRect b="0" l="0" r="0" t="0"/>
          <a:stretch/>
        </p:blipFill>
        <p:spPr>
          <a:xfrm>
            <a:off x="0" y="109820"/>
            <a:ext cx="9036496" cy="6625289"/>
          </a:xfrm>
          <a:prstGeom prst="rect">
            <a:avLst/>
          </a:prstGeom>
          <a:noFill/>
          <a:ln>
            <a:noFill/>
          </a:ln>
        </p:spPr>
      </p:pic>
      <p:sp>
        <p:nvSpPr>
          <p:cNvPr id="188" name="Google Shape;188;p11"/>
          <p:cNvSpPr/>
          <p:nvPr/>
        </p:nvSpPr>
        <p:spPr>
          <a:xfrm>
            <a:off x="7740352" y="692696"/>
            <a:ext cx="648072" cy="504056"/>
          </a:xfrm>
          <a:prstGeom prst="ellipse">
            <a:avLst/>
          </a:prstGeom>
          <a:noFill/>
          <a:ln cap="flat" cmpd="sng" w="571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18453B"/>
              </a:buClr>
              <a:buSzPts val="1300"/>
              <a:buFont typeface="Noto Sans Symbols"/>
              <a:buNone/>
            </a:pPr>
            <a:r>
              <a:t/>
            </a:r>
            <a:endParaRPr sz="20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490162" y="0"/>
            <a:ext cx="8229600" cy="11430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400"/>
              <a:buFont typeface="Garamond"/>
              <a:buNone/>
            </a:pPr>
            <a:r>
              <a:rPr lang="en-GB"/>
              <a:t>Common Text Matches </a:t>
            </a:r>
            <a:endParaRPr/>
          </a:p>
        </p:txBody>
      </p:sp>
      <p:sp>
        <p:nvSpPr>
          <p:cNvPr id="195" name="Google Shape;195;p12"/>
          <p:cNvSpPr txBox="1"/>
          <p:nvPr>
            <p:ph idx="4294967295" type="body"/>
          </p:nvPr>
        </p:nvSpPr>
        <p:spPr>
          <a:xfrm>
            <a:off x="519531" y="980728"/>
            <a:ext cx="8170862" cy="201612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None/>
            </a:pPr>
            <a:r>
              <a:rPr i="1" lang="en-GB" sz="3600">
                <a:solidFill>
                  <a:schemeClr val="dk1"/>
                </a:solidFill>
                <a:latin typeface="Gill Sans"/>
                <a:ea typeface="Gill Sans"/>
                <a:cs typeface="Gill Sans"/>
                <a:sym typeface="Gill Sans"/>
              </a:rPr>
              <a:t>Unacceptable:</a:t>
            </a:r>
            <a:endParaRPr/>
          </a:p>
          <a:p>
            <a:pPr indent="-342900" lvl="0" marL="342900" rtl="0" algn="l">
              <a:spcBef>
                <a:spcPts val="720"/>
              </a:spcBef>
              <a:spcAft>
                <a:spcPts val="0"/>
              </a:spcAft>
              <a:buClr>
                <a:schemeClr val="dk1"/>
              </a:buClr>
              <a:buSzPts val="3600"/>
              <a:buFont typeface="Noto Sans Symbols"/>
              <a:buChar char="🗵"/>
            </a:pPr>
            <a:r>
              <a:rPr lang="en-GB" sz="3600">
                <a:solidFill>
                  <a:schemeClr val="dk1"/>
                </a:solidFill>
                <a:latin typeface="Gill Sans"/>
                <a:ea typeface="Gill Sans"/>
                <a:cs typeface="Gill Sans"/>
                <a:sym typeface="Gill Sans"/>
              </a:rPr>
              <a:t>Copied text without acknowledgement </a:t>
            </a:r>
            <a:endParaRPr/>
          </a:p>
          <a:p>
            <a:pPr indent="0" lvl="0" marL="0" rtl="0" algn="l">
              <a:spcBef>
                <a:spcPts val="720"/>
              </a:spcBef>
              <a:spcAft>
                <a:spcPts val="0"/>
              </a:spcAft>
              <a:buClr>
                <a:schemeClr val="dk1"/>
              </a:buClr>
              <a:buSzPts val="3600"/>
              <a:buNone/>
            </a:pPr>
            <a:r>
              <a:rPr lang="en-GB" sz="3600">
                <a:solidFill>
                  <a:schemeClr val="dk1"/>
                </a:solidFill>
                <a:latin typeface="Gill Sans"/>
                <a:ea typeface="Gill Sans"/>
                <a:cs typeface="Gill Sans"/>
                <a:sym typeface="Gill Sans"/>
              </a:rPr>
              <a:t>	</a:t>
            </a:r>
            <a:r>
              <a:rPr lang="en-GB" sz="3600">
                <a:solidFill>
                  <a:srgbClr val="C00000"/>
                </a:solidFill>
                <a:latin typeface="Gill Sans"/>
                <a:ea typeface="Gill Sans"/>
                <a:cs typeface="Gill Sans"/>
                <a:sym typeface="Gill Sans"/>
              </a:rPr>
              <a:t>– potential plagiarism </a:t>
            </a:r>
            <a:endParaRPr sz="3600">
              <a:solidFill>
                <a:srgbClr val="C00000"/>
              </a:solidFill>
              <a:latin typeface="Gill Sans"/>
              <a:ea typeface="Gill Sans"/>
              <a:cs typeface="Gill Sans"/>
              <a:sym typeface="Gill Sans"/>
            </a:endParaRPr>
          </a:p>
        </p:txBody>
      </p:sp>
      <p:sp>
        <p:nvSpPr>
          <p:cNvPr id="196" name="Google Shape;196;p12"/>
          <p:cNvSpPr/>
          <p:nvPr/>
        </p:nvSpPr>
        <p:spPr>
          <a:xfrm>
            <a:off x="1992240" y="3068960"/>
            <a:ext cx="5184576" cy="353943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2080"/>
              <a:buFont typeface="Noto Sans Symbols"/>
              <a:buNone/>
            </a:pPr>
            <a:r>
              <a:rPr i="1" lang="en-GB" sz="3200">
                <a:solidFill>
                  <a:srgbClr val="000000"/>
                </a:solidFill>
                <a:latin typeface="Gill Sans"/>
                <a:ea typeface="Gill Sans"/>
                <a:cs typeface="Gill Sans"/>
                <a:sym typeface="Gill Sans"/>
              </a:rPr>
              <a:t>Acceptable</a:t>
            </a:r>
            <a:endParaRPr/>
          </a:p>
          <a:p>
            <a:pPr indent="-457200" lvl="0" marL="457200" marR="0" rtl="0" algn="l">
              <a:spcBef>
                <a:spcPts val="640"/>
              </a:spcBef>
              <a:spcAft>
                <a:spcPts val="0"/>
              </a:spcAft>
              <a:buClr>
                <a:srgbClr val="18453B"/>
              </a:buClr>
              <a:buSzPts val="2080"/>
              <a:buFont typeface="Noto Sans Symbols"/>
              <a:buChar char="☑"/>
            </a:pPr>
            <a:r>
              <a:rPr lang="en-GB" sz="3200">
                <a:solidFill>
                  <a:srgbClr val="000000"/>
                </a:solidFill>
                <a:latin typeface="Gill Sans"/>
                <a:ea typeface="Gill Sans"/>
                <a:cs typeface="Gill Sans"/>
                <a:sym typeface="Gill Sans"/>
              </a:rPr>
              <a:t>Quotations</a:t>
            </a:r>
            <a:endParaRPr/>
          </a:p>
          <a:p>
            <a:pPr indent="-457200" lvl="0" marL="457200" marR="0" rtl="0" algn="l">
              <a:spcBef>
                <a:spcPts val="640"/>
              </a:spcBef>
              <a:spcAft>
                <a:spcPts val="0"/>
              </a:spcAft>
              <a:buClr>
                <a:srgbClr val="18453B"/>
              </a:buClr>
              <a:buSzPts val="2080"/>
              <a:buFont typeface="Noto Sans Symbols"/>
              <a:buChar char="☑"/>
            </a:pPr>
            <a:r>
              <a:rPr lang="en-GB" sz="3200">
                <a:solidFill>
                  <a:srgbClr val="000000"/>
                </a:solidFill>
                <a:latin typeface="Gill Sans"/>
                <a:ea typeface="Gill Sans"/>
                <a:cs typeface="Gill Sans"/>
                <a:sym typeface="Gill Sans"/>
              </a:rPr>
              <a:t>Bibliography</a:t>
            </a:r>
            <a:endParaRPr/>
          </a:p>
          <a:p>
            <a:pPr indent="-457200" lvl="0" marL="457200" marR="0" rtl="0" algn="l">
              <a:spcBef>
                <a:spcPts val="640"/>
              </a:spcBef>
              <a:spcAft>
                <a:spcPts val="0"/>
              </a:spcAft>
              <a:buClr>
                <a:srgbClr val="18453B"/>
              </a:buClr>
              <a:buSzPts val="2080"/>
              <a:buFont typeface="Noto Sans Symbols"/>
              <a:buChar char="☑"/>
            </a:pPr>
            <a:r>
              <a:rPr lang="en-GB" sz="3200">
                <a:solidFill>
                  <a:srgbClr val="000000"/>
                </a:solidFill>
                <a:latin typeface="Gill Sans"/>
                <a:ea typeface="Gill Sans"/>
                <a:cs typeface="Gill Sans"/>
                <a:sym typeface="Gill Sans"/>
              </a:rPr>
              <a:t>Common phrases</a:t>
            </a:r>
            <a:endParaRPr/>
          </a:p>
          <a:p>
            <a:pPr indent="-457200" lvl="0" marL="457200" marR="0" rtl="0" algn="l">
              <a:spcBef>
                <a:spcPts val="640"/>
              </a:spcBef>
              <a:spcAft>
                <a:spcPts val="0"/>
              </a:spcAft>
              <a:buClr>
                <a:srgbClr val="18453B"/>
              </a:buClr>
              <a:buSzPts val="2080"/>
              <a:buFont typeface="Noto Sans Symbols"/>
              <a:buChar char="☑"/>
            </a:pPr>
            <a:r>
              <a:rPr lang="en-GB" sz="3200">
                <a:solidFill>
                  <a:srgbClr val="000000"/>
                </a:solidFill>
                <a:latin typeface="Gill Sans"/>
                <a:ea typeface="Gill Sans"/>
                <a:cs typeface="Gill Sans"/>
                <a:sym typeface="Gill Sans"/>
              </a:rPr>
              <a:t>Specialist terms</a:t>
            </a:r>
            <a:endParaRPr/>
          </a:p>
          <a:p>
            <a:pPr indent="-457200" lvl="0" marL="457200" marR="0" rtl="0" algn="l">
              <a:spcBef>
                <a:spcPts val="640"/>
              </a:spcBef>
              <a:spcAft>
                <a:spcPts val="0"/>
              </a:spcAft>
              <a:buClr>
                <a:srgbClr val="18453B"/>
              </a:buClr>
              <a:buSzPts val="2080"/>
              <a:buFont typeface="Noto Sans Symbols"/>
              <a:buChar char="☑"/>
            </a:pPr>
            <a:r>
              <a:rPr lang="en-GB" sz="3200">
                <a:solidFill>
                  <a:srgbClr val="000000"/>
                </a:solidFill>
                <a:latin typeface="Gill Sans"/>
                <a:ea typeface="Gill Sans"/>
                <a:cs typeface="Gill Sans"/>
                <a:sym typeface="Gill Sans"/>
              </a:rPr>
              <a:t>Meta-language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13"/>
          <p:cNvSpPr txBox="1"/>
          <p:nvPr>
            <p:ph idx="1" type="body"/>
          </p:nvPr>
        </p:nvSpPr>
        <p:spPr>
          <a:xfrm>
            <a:off x="539552" y="1340768"/>
            <a:ext cx="8280920" cy="511256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3200"/>
              <a:buChar char="•"/>
            </a:pPr>
            <a:r>
              <a:rPr lang="en-GB">
                <a:solidFill>
                  <a:schemeClr val="dk1"/>
                </a:solidFill>
                <a:latin typeface="Gill Sans"/>
                <a:ea typeface="Gill Sans"/>
                <a:cs typeface="Gill Sans"/>
                <a:sym typeface="Gill Sans"/>
              </a:rPr>
              <a:t>No percentage is safe</a:t>
            </a:r>
            <a:endParaRPr/>
          </a:p>
          <a:p>
            <a:pPr indent="-342900" lvl="0" marL="342900" rtl="0" algn="l">
              <a:lnSpc>
                <a:spcPct val="150000"/>
              </a:lnSpc>
              <a:spcBef>
                <a:spcPts val="640"/>
              </a:spcBef>
              <a:spcAft>
                <a:spcPts val="0"/>
              </a:spcAft>
              <a:buClr>
                <a:schemeClr val="dk1"/>
              </a:buClr>
              <a:buSzPts val="3200"/>
              <a:buChar char="•"/>
            </a:pPr>
            <a:r>
              <a:rPr lang="en-GB">
                <a:solidFill>
                  <a:schemeClr val="dk1"/>
                </a:solidFill>
                <a:latin typeface="Gill Sans"/>
                <a:ea typeface="Gill Sans"/>
                <a:cs typeface="Gill Sans"/>
                <a:sym typeface="Gill Sans"/>
              </a:rPr>
              <a:t>Consider the text match and decide if it has been appropriately cited/quoted.</a:t>
            </a:r>
            <a:endParaRPr/>
          </a:p>
          <a:p>
            <a:pPr indent="-342900" lvl="0" marL="342900" rtl="0" algn="l">
              <a:lnSpc>
                <a:spcPct val="150000"/>
              </a:lnSpc>
              <a:spcBef>
                <a:spcPts val="640"/>
              </a:spcBef>
              <a:spcAft>
                <a:spcPts val="0"/>
              </a:spcAft>
              <a:buClr>
                <a:schemeClr val="dk1"/>
              </a:buClr>
              <a:buSzPts val="3200"/>
              <a:buChar char="•"/>
            </a:pPr>
            <a:r>
              <a:rPr lang="en-GB">
                <a:solidFill>
                  <a:schemeClr val="dk1"/>
                </a:solidFill>
                <a:latin typeface="Gill Sans"/>
                <a:ea typeface="Gill Sans"/>
                <a:cs typeface="Gill Sans"/>
                <a:sym typeface="Gill Sans"/>
              </a:rPr>
              <a:t>Average match is between 10-20%</a:t>
            </a:r>
            <a:endParaRPr/>
          </a:p>
          <a:p>
            <a:pPr indent="-342900" lvl="0" marL="342900" rtl="0" algn="l">
              <a:lnSpc>
                <a:spcPct val="150000"/>
              </a:lnSpc>
              <a:spcBef>
                <a:spcPts val="640"/>
              </a:spcBef>
              <a:spcAft>
                <a:spcPts val="0"/>
              </a:spcAft>
              <a:buClr>
                <a:schemeClr val="dk1"/>
              </a:buClr>
              <a:buSzPts val="3200"/>
              <a:buChar char="•"/>
            </a:pPr>
            <a:r>
              <a:rPr lang="en-GB">
                <a:solidFill>
                  <a:schemeClr val="dk1"/>
                </a:solidFill>
                <a:latin typeface="Gill Sans"/>
                <a:ea typeface="Gill Sans"/>
                <a:cs typeface="Gill Sans"/>
                <a:sym typeface="Gill Sans"/>
              </a:rPr>
              <a:t>Percentages depend on the type of assignment &amp; discipline</a:t>
            </a:r>
            <a:endParaRPr/>
          </a:p>
          <a:p>
            <a:pPr indent="-139700" lvl="0" marL="342900" rtl="0" algn="l">
              <a:lnSpc>
                <a:spcPct val="150000"/>
              </a:lnSpc>
              <a:spcBef>
                <a:spcPts val="640"/>
              </a:spcBef>
              <a:spcAft>
                <a:spcPts val="0"/>
              </a:spcAft>
              <a:buClr>
                <a:schemeClr val="lt1"/>
              </a:buClr>
              <a:buSzPts val="3200"/>
              <a:buNone/>
            </a:pPr>
            <a:r>
              <a:t/>
            </a:r>
            <a:endParaRPr>
              <a:latin typeface="Gill Sans"/>
              <a:ea typeface="Gill Sans"/>
              <a:cs typeface="Gill Sans"/>
              <a:sym typeface="Gill Sans"/>
            </a:endParaRPr>
          </a:p>
          <a:p>
            <a:pPr indent="-139700" lvl="0" marL="342900" rtl="0" algn="l">
              <a:lnSpc>
                <a:spcPct val="150000"/>
              </a:lnSpc>
              <a:spcBef>
                <a:spcPts val="640"/>
              </a:spcBef>
              <a:spcAft>
                <a:spcPts val="0"/>
              </a:spcAft>
              <a:buClr>
                <a:schemeClr val="lt1"/>
              </a:buClr>
              <a:buSzPts val="3200"/>
              <a:buNone/>
            </a:pPr>
            <a:r>
              <a:t/>
            </a:r>
            <a:endParaRPr>
              <a:latin typeface="Gill Sans"/>
              <a:ea typeface="Gill Sans"/>
              <a:cs typeface="Gill Sans"/>
              <a:sym typeface="Gill Sans"/>
            </a:endParaRPr>
          </a:p>
        </p:txBody>
      </p:sp>
      <p:sp>
        <p:nvSpPr>
          <p:cNvPr id="203" name="Google Shape;203;p13"/>
          <p:cNvSpPr txBox="1"/>
          <p:nvPr>
            <p:ph type="title"/>
          </p:nvPr>
        </p:nvSpPr>
        <p:spPr>
          <a:xfrm>
            <a:off x="3002225" y="260648"/>
            <a:ext cx="4495364" cy="77809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Gill Sans"/>
              <a:buNone/>
            </a:pPr>
            <a:r>
              <a:rPr lang="en-GB">
                <a:solidFill>
                  <a:schemeClr val="dk1"/>
                </a:solidFill>
                <a:latin typeface="Gill Sans"/>
                <a:ea typeface="Gill Sans"/>
                <a:cs typeface="Gill Sans"/>
                <a:sym typeface="Gill Sans"/>
              </a:rPr>
              <a:t>Text matches</a:t>
            </a:r>
            <a:endParaRPr>
              <a:latin typeface="Gill Sans"/>
              <a:ea typeface="Gill Sans"/>
              <a:cs typeface="Gill Sans"/>
              <a:sym typeface="Gill Sans"/>
            </a:endParaRPr>
          </a:p>
        </p:txBody>
      </p:sp>
      <p:pic>
        <p:nvPicPr>
          <p:cNvPr descr="danger sign.jpeg" id="204" name="Google Shape;204;p13"/>
          <p:cNvPicPr preferRelativeResize="0"/>
          <p:nvPr/>
        </p:nvPicPr>
        <p:blipFill rotWithShape="1">
          <a:blip r:embed="rId3">
            <a:alphaModFix/>
          </a:blip>
          <a:srcRect b="0" l="0" r="0" t="0"/>
          <a:stretch/>
        </p:blipFill>
        <p:spPr>
          <a:xfrm>
            <a:off x="2051720" y="260648"/>
            <a:ext cx="950505" cy="792088"/>
          </a:xfrm>
          <a:prstGeom prst="rect">
            <a:avLst/>
          </a:prstGeom>
          <a:noFill/>
          <a:ln>
            <a:noFill/>
          </a:ln>
          <a:effectLst>
            <a:reflection blurRad="0" dir="5400000" dist="5000" endA="0" endPos="30000" fadeDir="5400000" kx="0" rotWithShape="0" algn="bl" stA="30000" stPos="0" sy="-100000" ky="0"/>
          </a:effectLst>
        </p:spPr>
      </p:pic>
      <p:sp>
        <p:nvSpPr>
          <p:cNvPr id="205" name="Google Shape;20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FFFFFF"/>
                </a:solidFill>
                <a:latin typeface="Gill Sans"/>
                <a:ea typeface="Gill Sans"/>
                <a:cs typeface="Gill Sans"/>
                <a:sym typeface="Gill Sans"/>
              </a:rPr>
              <a:t>‹#›</a:t>
            </a:fld>
            <a:endParaRPr>
              <a:solidFill>
                <a:srgbClr val="FFFFFF"/>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14"/>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a:t>Where do I find Turnitin?</a:t>
            </a:r>
            <a:endParaRPr sz="3959"/>
          </a:p>
        </p:txBody>
      </p:sp>
      <p:sp>
        <p:nvSpPr>
          <p:cNvPr id="211" name="Google Shape;211;p14"/>
          <p:cNvSpPr txBox="1"/>
          <p:nvPr/>
        </p:nvSpPr>
        <p:spPr>
          <a:xfrm>
            <a:off x="179512" y="1103734"/>
            <a:ext cx="8712968" cy="62601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2340"/>
              <a:buFont typeface="Noto Sans Symbols"/>
              <a:buNone/>
            </a:pPr>
            <a:r>
              <a:rPr lang="en-GB" sz="3600">
                <a:solidFill>
                  <a:srgbClr val="000000"/>
                </a:solidFill>
                <a:latin typeface="Gill Sans"/>
                <a:ea typeface="Gill Sans"/>
                <a:cs typeface="Gill Sans"/>
                <a:sym typeface="Gill Sans"/>
              </a:rPr>
              <a:t>Turnitin is located in the Yorkshare VLE</a:t>
            </a:r>
            <a:endParaRPr/>
          </a:p>
          <a:p>
            <a:pPr indent="0" lvl="0" marL="0" marR="0" rtl="0" algn="l">
              <a:spcBef>
                <a:spcPts val="720"/>
              </a:spcBef>
              <a:spcAft>
                <a:spcPts val="0"/>
              </a:spcAft>
              <a:buClr>
                <a:srgbClr val="18453B"/>
              </a:buClr>
              <a:buSzPts val="2340"/>
              <a:buFont typeface="Noto Sans Symbols"/>
              <a:buNone/>
            </a:pPr>
            <a:r>
              <a:t/>
            </a:r>
            <a:endParaRPr sz="3600">
              <a:solidFill>
                <a:srgbClr val="000000"/>
              </a:solidFill>
              <a:latin typeface="Gill Sans"/>
              <a:ea typeface="Gill Sans"/>
              <a:cs typeface="Gill Sans"/>
              <a:sym typeface="Gill Sans"/>
            </a:endParaRPr>
          </a:p>
          <a:p>
            <a:pPr indent="0" lvl="0" marL="0" marR="0" rtl="0" algn="l">
              <a:spcBef>
                <a:spcPts val="720"/>
              </a:spcBef>
              <a:spcAft>
                <a:spcPts val="0"/>
              </a:spcAft>
              <a:buClr>
                <a:srgbClr val="18453B"/>
              </a:buClr>
              <a:buSzPts val="2340"/>
              <a:buFont typeface="Noto Sans Symbols"/>
              <a:buNone/>
            </a:pPr>
            <a:r>
              <a:rPr lang="en-GB" sz="3600">
                <a:solidFill>
                  <a:srgbClr val="000000"/>
                </a:solidFill>
                <a:latin typeface="Gill Sans"/>
                <a:ea typeface="Gill Sans"/>
                <a:cs typeface="Gill Sans"/>
                <a:sym typeface="Gill Sans"/>
              </a:rPr>
              <a:t>Different types of Turnitin VLE sites:</a:t>
            </a:r>
            <a:endParaRPr sz="3600">
              <a:solidFill>
                <a:srgbClr val="000000"/>
              </a:solidFill>
              <a:latin typeface="Gill Sans"/>
              <a:ea typeface="Gill Sans"/>
              <a:cs typeface="Gill Sans"/>
              <a:sym typeface="Gill Sans"/>
            </a:endParaRPr>
          </a:p>
          <a:p>
            <a:pPr indent="0" lvl="0" marL="0" marR="0" rtl="0" algn="l">
              <a:spcBef>
                <a:spcPts val="720"/>
              </a:spcBef>
              <a:spcAft>
                <a:spcPts val="0"/>
              </a:spcAft>
              <a:buClr>
                <a:srgbClr val="18453B"/>
              </a:buClr>
              <a:buSzPts val="2340"/>
              <a:buFont typeface="Noto Sans Symbols"/>
              <a:buNone/>
            </a:pPr>
            <a:r>
              <a:t/>
            </a:r>
            <a:endParaRPr sz="3600">
              <a:solidFill>
                <a:srgbClr val="000000"/>
              </a:solidFill>
              <a:latin typeface="Gill Sans"/>
              <a:ea typeface="Gill Sans"/>
              <a:cs typeface="Gill Sans"/>
              <a:sym typeface="Gill Sans"/>
            </a:endParaRPr>
          </a:p>
          <a:p>
            <a:pPr indent="-571500" lvl="1" marL="1028700" marR="0" rtl="0" algn="l">
              <a:spcBef>
                <a:spcPts val="720"/>
              </a:spcBef>
              <a:spcAft>
                <a:spcPts val="0"/>
              </a:spcAft>
              <a:buClr>
                <a:srgbClr val="18453B"/>
              </a:buClr>
              <a:buSzPts val="2340"/>
              <a:buFont typeface="Noto Sans Symbols"/>
              <a:buChar char="■"/>
            </a:pPr>
            <a:r>
              <a:rPr b="0" i="0" lang="en-GB" sz="3600" u="none" cap="none" strike="noStrike">
                <a:solidFill>
                  <a:srgbClr val="000000"/>
                </a:solidFill>
                <a:latin typeface="Gill Sans"/>
                <a:ea typeface="Gill Sans"/>
                <a:cs typeface="Gill Sans"/>
                <a:sym typeface="Gill Sans"/>
              </a:rPr>
              <a:t>Individual Staff Checkpoint</a:t>
            </a:r>
            <a:endParaRPr/>
          </a:p>
          <a:p>
            <a:pPr indent="-571500" lvl="1" marL="1028700" marR="0" rtl="0" algn="l">
              <a:spcBef>
                <a:spcPts val="720"/>
              </a:spcBef>
              <a:spcAft>
                <a:spcPts val="0"/>
              </a:spcAft>
              <a:buClr>
                <a:srgbClr val="18453B"/>
              </a:buClr>
              <a:buSzPts val="2340"/>
              <a:buFont typeface="Noto Sans Symbols"/>
              <a:buChar char="■"/>
            </a:pPr>
            <a:r>
              <a:rPr b="0" i="0" lang="en-GB" sz="3600" u="none" cap="none" strike="noStrike">
                <a:solidFill>
                  <a:srgbClr val="000000"/>
                </a:solidFill>
                <a:latin typeface="Gill Sans"/>
                <a:ea typeface="Gill Sans"/>
                <a:cs typeface="Gill Sans"/>
                <a:sym typeface="Gill Sans"/>
              </a:rPr>
              <a:t>Module/course/class checkpoints</a:t>
            </a:r>
            <a:endParaRPr/>
          </a:p>
          <a:p>
            <a:pPr indent="-571500" lvl="1" marL="1028700" marR="0" rtl="0" algn="l">
              <a:spcBef>
                <a:spcPts val="720"/>
              </a:spcBef>
              <a:spcAft>
                <a:spcPts val="0"/>
              </a:spcAft>
              <a:buClr>
                <a:srgbClr val="18453B"/>
              </a:buClr>
              <a:buSzPts val="2340"/>
              <a:buFont typeface="Noto Sans Symbols"/>
              <a:buChar char="■"/>
            </a:pPr>
            <a:r>
              <a:rPr b="0" i="0" lang="en-GB" sz="3600" u="none" cap="none" strike="noStrike">
                <a:solidFill>
                  <a:srgbClr val="000000"/>
                </a:solidFill>
                <a:latin typeface="Gill Sans"/>
                <a:ea typeface="Gill Sans"/>
                <a:cs typeface="Gill Sans"/>
                <a:sym typeface="Gill Sans"/>
              </a:rPr>
              <a:t>Student Checkpoints</a:t>
            </a:r>
            <a:endParaRPr/>
          </a:p>
          <a:p>
            <a:pPr indent="0" lvl="0" marL="0" marR="0" rtl="0" algn="ctr">
              <a:spcBef>
                <a:spcPts val="720"/>
              </a:spcBef>
              <a:spcAft>
                <a:spcPts val="0"/>
              </a:spcAft>
              <a:buClr>
                <a:srgbClr val="18453B"/>
              </a:buClr>
              <a:buSzPts val="2340"/>
              <a:buFont typeface="Noto Sans Symbols"/>
              <a:buNone/>
            </a:pPr>
            <a:r>
              <a:t/>
            </a:r>
            <a:endParaRPr sz="3600">
              <a:solidFill>
                <a:srgbClr val="000000"/>
              </a:solidFill>
              <a:latin typeface="Gill Sans"/>
              <a:ea typeface="Gill Sans"/>
              <a:cs typeface="Gill Sans"/>
              <a:sym typeface="Gill Sans"/>
            </a:endParaRPr>
          </a:p>
          <a:p>
            <a:pPr indent="0" lvl="0" marL="0" marR="0" rtl="0" algn="ctr">
              <a:spcBef>
                <a:spcPts val="640"/>
              </a:spcBef>
              <a:spcAft>
                <a:spcPts val="0"/>
              </a:spcAft>
              <a:buClr>
                <a:srgbClr val="18453B"/>
              </a:buClr>
              <a:buSzPts val="2080"/>
              <a:buFont typeface="Noto Sans Symbols"/>
              <a:buNone/>
            </a:pPr>
            <a:r>
              <a:t/>
            </a:r>
            <a:endParaRPr sz="3200">
              <a:solidFill>
                <a:srgbClr val="000000"/>
              </a:solidFill>
              <a:latin typeface="Gill Sans"/>
              <a:ea typeface="Gill Sans"/>
              <a:cs typeface="Gill Sans"/>
              <a:sym typeface="Gill Sans"/>
            </a:endParaRPr>
          </a:p>
          <a:p>
            <a:pPr indent="0" lvl="0" marL="0" marR="0" rtl="0" algn="l">
              <a:spcBef>
                <a:spcPts val="400"/>
              </a:spcBef>
              <a:spcAft>
                <a:spcPts val="0"/>
              </a:spcAft>
              <a:buClr>
                <a:srgbClr val="18453B"/>
              </a:buClr>
              <a:buSzPts val="1300"/>
              <a:buFont typeface="Noto Sans Symbols"/>
              <a:buNone/>
            </a:pPr>
            <a:r>
              <a:t/>
            </a:r>
            <a:endParaRPr sz="20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15"/>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a:t>Using Turnitin at York</a:t>
            </a:r>
            <a:endParaRPr sz="3959"/>
          </a:p>
        </p:txBody>
      </p:sp>
      <p:sp>
        <p:nvSpPr>
          <p:cNvPr id="218" name="Google Shape;21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FFFFFF"/>
                </a:solidFill>
              </a:rPr>
              <a:t>‹#›</a:t>
            </a:fld>
            <a:endParaRPr>
              <a:solidFill>
                <a:srgbClr val="FFFFFF"/>
              </a:solidFill>
            </a:endParaRPr>
          </a:p>
        </p:txBody>
      </p:sp>
      <p:sp>
        <p:nvSpPr>
          <p:cNvPr id="219" name="Google Shape;219;p15"/>
          <p:cNvSpPr/>
          <p:nvPr/>
        </p:nvSpPr>
        <p:spPr>
          <a:xfrm>
            <a:off x="259466" y="1700808"/>
            <a:ext cx="8640960" cy="3672408"/>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18453B"/>
              </a:buClr>
              <a:buSzPts val="1625"/>
              <a:buFont typeface="Noto Sans Symbols"/>
              <a:buNone/>
            </a:pPr>
            <a:r>
              <a:rPr b="1" lang="en-GB" sz="2500">
                <a:solidFill>
                  <a:srgbClr val="000000"/>
                </a:solidFill>
                <a:latin typeface="Calibri"/>
                <a:ea typeface="Calibri"/>
                <a:cs typeface="Calibri"/>
                <a:sym typeface="Calibri"/>
              </a:rPr>
              <a:t>Staff</a:t>
            </a:r>
            <a:r>
              <a:rPr lang="en-GB" sz="2500">
                <a:solidFill>
                  <a:srgbClr val="000000"/>
                </a:solidFill>
                <a:latin typeface="Calibri"/>
                <a:ea typeface="Calibri"/>
                <a:cs typeface="Calibri"/>
                <a:sym typeface="Calibri"/>
              </a:rPr>
              <a:t> can:</a:t>
            </a:r>
            <a:endParaRPr/>
          </a:p>
          <a:p>
            <a:pPr indent="-342900" lvl="0" marL="342900" marR="0" rtl="0" algn="l">
              <a:lnSpc>
                <a:spcPct val="150000"/>
              </a:lnSpc>
              <a:spcBef>
                <a:spcPts val="500"/>
              </a:spcBef>
              <a:spcAft>
                <a:spcPts val="0"/>
              </a:spcAft>
              <a:buClr>
                <a:srgbClr val="18453B"/>
              </a:buClr>
              <a:buSzPts val="1625"/>
              <a:buFont typeface="Noto Sans Symbols"/>
              <a:buChar char="❖"/>
            </a:pPr>
            <a:r>
              <a:rPr lang="en-GB" sz="2500">
                <a:solidFill>
                  <a:srgbClr val="000000"/>
                </a:solidFill>
                <a:latin typeface="Calibri"/>
                <a:ea typeface="Calibri"/>
                <a:cs typeface="Calibri"/>
                <a:sym typeface="Calibri"/>
              </a:rPr>
              <a:t>Routinely use Turnitin as part of electronic submission for whole class cohorts</a:t>
            </a:r>
            <a:endParaRPr sz="2500">
              <a:solidFill>
                <a:srgbClr val="000000"/>
              </a:solidFill>
              <a:latin typeface="Calibri"/>
              <a:ea typeface="Calibri"/>
              <a:cs typeface="Calibri"/>
              <a:sym typeface="Calibri"/>
            </a:endParaRPr>
          </a:p>
          <a:p>
            <a:pPr indent="-342900" lvl="0" marL="342900" marR="0" rtl="0" algn="l">
              <a:lnSpc>
                <a:spcPct val="150000"/>
              </a:lnSpc>
              <a:spcBef>
                <a:spcPts val="500"/>
              </a:spcBef>
              <a:spcAft>
                <a:spcPts val="0"/>
              </a:spcAft>
              <a:buClr>
                <a:srgbClr val="18453B"/>
              </a:buClr>
              <a:buSzPts val="1625"/>
              <a:buFont typeface="Noto Sans Symbols"/>
              <a:buChar char="❖"/>
            </a:pPr>
            <a:r>
              <a:rPr lang="en-GB" sz="2500">
                <a:solidFill>
                  <a:srgbClr val="000000"/>
                </a:solidFill>
                <a:latin typeface="Calibri"/>
                <a:ea typeface="Calibri"/>
                <a:cs typeface="Calibri"/>
                <a:sym typeface="Calibri"/>
              </a:rPr>
              <a:t>Use Turnitin on a case-by-case basis to examine suspicious work.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16"/>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a:t>Using Turnitin at York</a:t>
            </a:r>
            <a:endParaRPr sz="3959"/>
          </a:p>
        </p:txBody>
      </p:sp>
      <p:sp>
        <p:nvSpPr>
          <p:cNvPr id="226" name="Google Shape;2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FFFFFF"/>
                </a:solidFill>
              </a:rPr>
              <a:t>‹#›</a:t>
            </a:fld>
            <a:endParaRPr>
              <a:solidFill>
                <a:srgbClr val="FFFFFF"/>
              </a:solidFill>
            </a:endParaRPr>
          </a:p>
        </p:txBody>
      </p:sp>
      <p:sp>
        <p:nvSpPr>
          <p:cNvPr id="227" name="Google Shape;227;p16"/>
          <p:cNvSpPr/>
          <p:nvPr/>
        </p:nvSpPr>
        <p:spPr>
          <a:xfrm>
            <a:off x="329869" y="1484784"/>
            <a:ext cx="8640960" cy="4248472"/>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18453B"/>
              </a:buClr>
              <a:buSzPts val="1625"/>
              <a:buFont typeface="Noto Sans Symbols"/>
              <a:buNone/>
            </a:pPr>
            <a:r>
              <a:rPr b="1" lang="en-GB" sz="2500">
                <a:solidFill>
                  <a:srgbClr val="000000"/>
                </a:solidFill>
                <a:latin typeface="Calibri"/>
                <a:ea typeface="Calibri"/>
                <a:cs typeface="Calibri"/>
                <a:sym typeface="Calibri"/>
              </a:rPr>
              <a:t>Students</a:t>
            </a:r>
            <a:r>
              <a:rPr lang="en-GB" sz="2500">
                <a:solidFill>
                  <a:srgbClr val="000000"/>
                </a:solidFill>
                <a:latin typeface="Calibri"/>
                <a:ea typeface="Calibri"/>
                <a:cs typeface="Calibri"/>
                <a:sym typeface="Calibri"/>
              </a:rPr>
              <a:t> can:</a:t>
            </a:r>
            <a:endParaRPr/>
          </a:p>
          <a:p>
            <a:pPr indent="-342900" lvl="0" marL="342900" marR="0" rtl="0" algn="l">
              <a:lnSpc>
                <a:spcPct val="150000"/>
              </a:lnSpc>
              <a:spcBef>
                <a:spcPts val="520"/>
              </a:spcBef>
              <a:spcAft>
                <a:spcPts val="0"/>
              </a:spcAft>
              <a:buClr>
                <a:srgbClr val="18453B"/>
              </a:buClr>
              <a:buSzPts val="1625"/>
              <a:buFont typeface="Noto Sans Symbols"/>
              <a:buChar char="❖"/>
            </a:pPr>
            <a:r>
              <a:rPr lang="en-GB" sz="2500">
                <a:solidFill>
                  <a:srgbClr val="000000"/>
                </a:solidFill>
                <a:latin typeface="Calibri"/>
                <a:ea typeface="Calibri"/>
                <a:cs typeface="Calibri"/>
                <a:sym typeface="Calibri"/>
              </a:rPr>
              <a:t>Attend a 1 hour workshop organised with departments or open lunchtime session</a:t>
            </a:r>
            <a:r>
              <a:rPr lang="en-GB" sz="2600">
                <a:solidFill>
                  <a:srgbClr val="000000"/>
                </a:solidFill>
                <a:latin typeface="Calibri"/>
                <a:ea typeface="Calibri"/>
                <a:cs typeface="Calibri"/>
                <a:sym typeface="Calibri"/>
              </a:rPr>
              <a:t>. (A distance workshop is available for distance and part-time students only.)</a:t>
            </a:r>
            <a:endParaRPr/>
          </a:p>
          <a:p>
            <a:pPr indent="-235584" lvl="0" marL="342900" marR="0" rtl="0" algn="l">
              <a:lnSpc>
                <a:spcPct val="150000"/>
              </a:lnSpc>
              <a:spcBef>
                <a:spcPts val="520"/>
              </a:spcBef>
              <a:spcAft>
                <a:spcPts val="0"/>
              </a:spcAft>
              <a:buClr>
                <a:srgbClr val="18453B"/>
              </a:buClr>
              <a:buSzPts val="1690"/>
              <a:buFont typeface="Noto Sans Symbols"/>
              <a:buNone/>
            </a:pPr>
            <a:r>
              <a:t/>
            </a:r>
            <a:endParaRPr sz="2600">
              <a:solidFill>
                <a:srgbClr val="000000"/>
              </a:solidFill>
              <a:latin typeface="Calibri"/>
              <a:ea typeface="Calibri"/>
              <a:cs typeface="Calibri"/>
              <a:sym typeface="Calibri"/>
            </a:endParaRPr>
          </a:p>
          <a:p>
            <a:pPr indent="-342900" lvl="0" marL="342900" marR="0" rtl="0" algn="l">
              <a:lnSpc>
                <a:spcPct val="150000"/>
              </a:lnSpc>
              <a:spcBef>
                <a:spcPts val="520"/>
              </a:spcBef>
              <a:spcAft>
                <a:spcPts val="0"/>
              </a:spcAft>
              <a:buClr>
                <a:srgbClr val="18453B"/>
              </a:buClr>
              <a:buSzPts val="1690"/>
              <a:buFont typeface="Noto Sans Symbols"/>
              <a:buChar char="❖"/>
            </a:pPr>
            <a:r>
              <a:rPr lang="en-GB" sz="2600">
                <a:solidFill>
                  <a:srgbClr val="000000"/>
                </a:solidFill>
                <a:latin typeface="Calibri"/>
                <a:ea typeface="Calibri"/>
                <a:cs typeface="Calibri"/>
                <a:sym typeface="Calibri"/>
              </a:rPr>
              <a:t>Use Turnitin to develop writing and integrity.</a:t>
            </a:r>
            <a:endParaRPr/>
          </a:p>
          <a:p>
            <a:pPr indent="-235584" lvl="0" marL="342900" marR="0" rtl="0" algn="l">
              <a:lnSpc>
                <a:spcPct val="150000"/>
              </a:lnSpc>
              <a:spcBef>
                <a:spcPts val="520"/>
              </a:spcBef>
              <a:spcAft>
                <a:spcPts val="0"/>
              </a:spcAft>
              <a:buClr>
                <a:srgbClr val="18453B"/>
              </a:buClr>
              <a:buSzPts val="1690"/>
              <a:buFont typeface="Noto Sans Symbols"/>
              <a:buNone/>
            </a:pPr>
            <a:r>
              <a:t/>
            </a:r>
            <a:endParaRPr sz="26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000"/>
              <a:buFont typeface="Garamond"/>
              <a:buNone/>
            </a:pPr>
            <a:r>
              <a:rPr lang="en-GB" sz="3000"/>
              <a:t>Staff Use for Misconduct </a:t>
            </a:r>
            <a:br>
              <a:rPr lang="en-GB" sz="3000"/>
            </a:br>
            <a:r>
              <a:rPr lang="en-GB" sz="3000"/>
              <a:t>Monitoring and Detection</a:t>
            </a:r>
            <a:endParaRPr sz="3000"/>
          </a:p>
        </p:txBody>
      </p:sp>
      <p:sp>
        <p:nvSpPr>
          <p:cNvPr id="234" name="Google Shape;234;p17"/>
          <p:cNvSpPr txBox="1"/>
          <p:nvPr>
            <p:ph idx="4294967295" type="body"/>
          </p:nvPr>
        </p:nvSpPr>
        <p:spPr>
          <a:xfrm>
            <a:off x="323528" y="1556792"/>
            <a:ext cx="8496944" cy="4238625"/>
          </a:xfrm>
          <a:prstGeom prst="rect">
            <a:avLst/>
          </a:prstGeom>
          <a:noFill/>
          <a:ln>
            <a:noFill/>
          </a:ln>
        </p:spPr>
        <p:txBody>
          <a:bodyPr anchorCtr="0" anchor="t" bIns="45700" lIns="91425" spcFirstLastPara="1" rIns="91425" wrap="square" tIns="45700">
            <a:normAutofit/>
          </a:bodyPr>
          <a:lstStyle/>
          <a:p>
            <a:pPr indent="-342900" lvl="0" marL="342900" rtl="0" algn="l">
              <a:lnSpc>
                <a:spcPct val="130000"/>
              </a:lnSpc>
              <a:spcBef>
                <a:spcPts val="0"/>
              </a:spcBef>
              <a:spcAft>
                <a:spcPts val="0"/>
              </a:spcAft>
              <a:buClr>
                <a:schemeClr val="dk1"/>
              </a:buClr>
              <a:buSzPts val="2380"/>
              <a:buChar char="•"/>
            </a:pPr>
            <a:r>
              <a:rPr lang="en-GB" sz="2380">
                <a:solidFill>
                  <a:schemeClr val="dk1"/>
                </a:solidFill>
              </a:rPr>
              <a:t>Students accept the Ordinance and Regulations stating text-matching software may be used here.</a:t>
            </a:r>
            <a:endParaRPr/>
          </a:p>
          <a:p>
            <a:pPr indent="0" lvl="0" marL="0" rtl="0" algn="l">
              <a:lnSpc>
                <a:spcPct val="130000"/>
              </a:lnSpc>
              <a:spcBef>
                <a:spcPts val="476"/>
              </a:spcBef>
              <a:spcAft>
                <a:spcPts val="0"/>
              </a:spcAft>
              <a:buClr>
                <a:schemeClr val="lt1"/>
              </a:buClr>
              <a:buSzPts val="2380"/>
              <a:buNone/>
            </a:pPr>
            <a:r>
              <a:t/>
            </a:r>
            <a:endParaRPr sz="2380">
              <a:solidFill>
                <a:schemeClr val="dk1"/>
              </a:solidFill>
            </a:endParaRPr>
          </a:p>
          <a:p>
            <a:pPr indent="-342900" lvl="0" marL="342900" rtl="0" algn="l">
              <a:lnSpc>
                <a:spcPct val="130000"/>
              </a:lnSpc>
              <a:spcBef>
                <a:spcPts val="476"/>
              </a:spcBef>
              <a:spcAft>
                <a:spcPts val="0"/>
              </a:spcAft>
              <a:buClr>
                <a:schemeClr val="dk1"/>
              </a:buClr>
              <a:buSzPts val="2380"/>
              <a:buChar char="•"/>
            </a:pPr>
            <a:r>
              <a:rPr b="1" lang="en-GB" sz="2380">
                <a:solidFill>
                  <a:schemeClr val="dk1"/>
                </a:solidFill>
              </a:rPr>
              <a:t>Please make students aware if you will be using Turnitin, and how, when assessing work.</a:t>
            </a:r>
            <a:endParaRPr/>
          </a:p>
          <a:p>
            <a:pPr indent="0" lvl="0" marL="0" rtl="0" algn="l">
              <a:lnSpc>
                <a:spcPct val="130000"/>
              </a:lnSpc>
              <a:spcBef>
                <a:spcPts val="476"/>
              </a:spcBef>
              <a:spcAft>
                <a:spcPts val="0"/>
              </a:spcAft>
              <a:buClr>
                <a:schemeClr val="lt1"/>
              </a:buClr>
              <a:buSzPts val="2380"/>
              <a:buNone/>
            </a:pPr>
            <a:r>
              <a:t/>
            </a:r>
            <a:endParaRPr b="1" sz="2380">
              <a:solidFill>
                <a:schemeClr val="dk1"/>
              </a:solidFill>
            </a:endParaRPr>
          </a:p>
          <a:p>
            <a:pPr indent="-342900" lvl="0" marL="342900" rtl="0" algn="l">
              <a:lnSpc>
                <a:spcPct val="130000"/>
              </a:lnSpc>
              <a:spcBef>
                <a:spcPts val="476"/>
              </a:spcBef>
              <a:spcAft>
                <a:spcPts val="0"/>
              </a:spcAft>
              <a:buClr>
                <a:schemeClr val="dk1"/>
              </a:buClr>
              <a:buSzPts val="2380"/>
              <a:buChar char="•"/>
            </a:pPr>
            <a:r>
              <a:rPr lang="en-GB" sz="2380">
                <a:solidFill>
                  <a:schemeClr val="dk1"/>
                </a:solidFill>
              </a:rPr>
              <a:t>Training is available for staff on using Turnitin and interpreting originality reports.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18"/>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a:t>Informing Students</a:t>
            </a:r>
            <a:endParaRPr sz="3959"/>
          </a:p>
        </p:txBody>
      </p:sp>
      <p:sp>
        <p:nvSpPr>
          <p:cNvPr id="241" name="Google Shape;241;p18"/>
          <p:cNvSpPr txBox="1"/>
          <p:nvPr>
            <p:ph idx="4294967295" type="body"/>
          </p:nvPr>
        </p:nvSpPr>
        <p:spPr>
          <a:xfrm>
            <a:off x="251520" y="980728"/>
            <a:ext cx="8712968" cy="4525963"/>
          </a:xfrm>
          <a:prstGeom prst="rect">
            <a:avLst/>
          </a:prstGeom>
          <a:noFill/>
          <a:ln>
            <a:noFill/>
          </a:ln>
        </p:spPr>
        <p:txBody>
          <a:bodyPr anchorCtr="0" anchor="t" bIns="45700" lIns="91425" spcFirstLastPara="1" rIns="91425" wrap="square" tIns="45700">
            <a:noAutofit/>
          </a:bodyPr>
          <a:lstStyle/>
          <a:p>
            <a:pPr indent="-4763" lvl="0" marL="4763" rtl="0" algn="l">
              <a:spcBef>
                <a:spcPts val="0"/>
              </a:spcBef>
              <a:spcAft>
                <a:spcPts val="0"/>
              </a:spcAft>
              <a:buClr>
                <a:schemeClr val="dk1"/>
              </a:buClr>
              <a:buSzPts val="2000"/>
              <a:buNone/>
            </a:pPr>
            <a:r>
              <a:rPr b="1" lang="en-GB" sz="2000">
                <a:solidFill>
                  <a:schemeClr val="dk1"/>
                </a:solidFill>
              </a:rPr>
              <a:t>4.8.3 - Staff submission of student work to SafeAssign or Turnitin</a:t>
            </a:r>
            <a:endParaRPr/>
          </a:p>
          <a:p>
            <a:pPr indent="-4763" lvl="0" marL="4763" rtl="0" algn="l">
              <a:spcBef>
                <a:spcPts val="400"/>
              </a:spcBef>
              <a:spcAft>
                <a:spcPts val="0"/>
              </a:spcAft>
              <a:buClr>
                <a:schemeClr val="dk1"/>
              </a:buClr>
              <a:buSzPts val="2000"/>
              <a:buNone/>
            </a:pPr>
            <a:r>
              <a:rPr lang="en-GB" sz="2000">
                <a:solidFill>
                  <a:schemeClr val="dk1"/>
                </a:solidFill>
              </a:rPr>
              <a:t>To ensure the highest levels of academic integrity and in line with University Regulation 5.7b staff  have the facility to submit student work to the text matching packages - SafeAssign® and Turnitin®. In accepting the University Regulations on admission, students have agreed to the University’s use of these software packages. However, as submitting student work to these software packages involves sharing student work and data with a third party, </a:t>
            </a:r>
            <a:r>
              <a:rPr b="1" lang="en-GB" sz="2000">
                <a:solidFill>
                  <a:schemeClr val="dk1"/>
                </a:solidFill>
              </a:rPr>
              <a:t>departments and staff should</a:t>
            </a:r>
            <a:endParaRPr/>
          </a:p>
          <a:p>
            <a:pPr indent="-365125" lvl="0" marL="365125" rtl="0" algn="l">
              <a:spcBef>
                <a:spcPts val="400"/>
              </a:spcBef>
              <a:spcAft>
                <a:spcPts val="0"/>
              </a:spcAft>
              <a:buClr>
                <a:schemeClr val="dk1"/>
              </a:buClr>
              <a:buSzPts val="2000"/>
              <a:buNone/>
            </a:pPr>
            <a:r>
              <a:rPr b="1" lang="en-GB" sz="2000">
                <a:solidFill>
                  <a:schemeClr val="dk1"/>
                </a:solidFill>
              </a:rPr>
              <a:t>	a) clearly state their policy regarding the use of SafeAssign or Turnitin to all students in programme and module information. </a:t>
            </a:r>
            <a:endParaRPr/>
          </a:p>
          <a:p>
            <a:pPr indent="-4763" lvl="0" marL="366713" rtl="0" algn="l">
              <a:spcBef>
                <a:spcPts val="400"/>
              </a:spcBef>
              <a:spcAft>
                <a:spcPts val="0"/>
              </a:spcAft>
              <a:buClr>
                <a:schemeClr val="dk1"/>
              </a:buClr>
              <a:buSzPts val="2000"/>
              <a:buNone/>
            </a:pPr>
            <a:r>
              <a:rPr lang="en-GB" sz="2000">
                <a:solidFill>
                  <a:schemeClr val="dk1"/>
                </a:solidFill>
              </a:rPr>
              <a:t>	b) follow the VLE guidance available at ‘Setting up the TurnitinUK assignment tool’</a:t>
            </a:r>
            <a:endParaRPr/>
          </a:p>
          <a:p>
            <a:pPr indent="-4763" lvl="0" marL="4763" rtl="0" algn="l">
              <a:spcBef>
                <a:spcPts val="400"/>
              </a:spcBef>
              <a:spcAft>
                <a:spcPts val="0"/>
              </a:spcAft>
              <a:buClr>
                <a:schemeClr val="dk1"/>
              </a:buClr>
              <a:buSzPts val="2000"/>
              <a:buNone/>
            </a:pPr>
            <a:r>
              <a:rPr lang="en-GB" sz="2000">
                <a:solidFill>
                  <a:schemeClr val="dk1"/>
                </a:solidFill>
              </a:rPr>
              <a:t>            OR</a:t>
            </a:r>
            <a:endParaRPr/>
          </a:p>
          <a:p>
            <a:pPr indent="-4763" lvl="0" marL="4763" rtl="0" algn="l">
              <a:spcBef>
                <a:spcPts val="400"/>
              </a:spcBef>
              <a:spcAft>
                <a:spcPts val="0"/>
              </a:spcAft>
              <a:buClr>
                <a:schemeClr val="dk1"/>
              </a:buClr>
              <a:buSzPts val="2000"/>
              <a:buNone/>
            </a:pPr>
            <a:r>
              <a:rPr lang="en-GB" sz="2000">
                <a:solidFill>
                  <a:schemeClr val="dk1"/>
                </a:solidFill>
              </a:rPr>
              <a:t>	       ‘Setting up a SafeAssignment submission point’</a:t>
            </a:r>
            <a:endParaRPr/>
          </a:p>
          <a:p>
            <a:pPr indent="-4763" lvl="0" marL="4763" rtl="0" algn="r">
              <a:spcBef>
                <a:spcPts val="400"/>
              </a:spcBef>
              <a:spcAft>
                <a:spcPts val="0"/>
              </a:spcAft>
              <a:buClr>
                <a:schemeClr val="dk1"/>
              </a:buClr>
              <a:buSzPts val="2000"/>
              <a:buNone/>
            </a:pPr>
            <a:r>
              <a:rPr i="1" lang="en-GB" sz="2000">
                <a:solidFill>
                  <a:schemeClr val="dk1"/>
                </a:solidFill>
              </a:rPr>
              <a:t>Guide to Assessment, Standards, Marking &amp; Feedback, p. 14</a:t>
            </a:r>
            <a:endParaRPr/>
          </a:p>
          <a:p>
            <a:pPr indent="-342900" lvl="0" marL="342900" rtl="0" algn="r">
              <a:spcBef>
                <a:spcPts val="320"/>
              </a:spcBef>
              <a:spcAft>
                <a:spcPts val="0"/>
              </a:spcAft>
              <a:buClr>
                <a:schemeClr val="lt1"/>
              </a:buClr>
              <a:buSzPts val="1600"/>
              <a:buNone/>
            </a:pPr>
            <a:r>
              <a:rPr lang="en-GB" sz="1600" u="sng">
                <a:solidFill>
                  <a:schemeClr val="hlink"/>
                </a:solidFill>
                <a:hlinkClick r:id="rId3"/>
              </a:rPr>
              <a:t>http://www.york.ac.uk/about/departments/support-and-admin/registry-services/guide</a:t>
            </a:r>
            <a:r>
              <a:rPr lang="en-GB" sz="1400" u="sng">
                <a:solidFill>
                  <a:schemeClr val="hlink"/>
                </a:solidFill>
                <a:hlinkClick r:id="rId4"/>
              </a:rPr>
              <a:t>/</a:t>
            </a:r>
            <a:r>
              <a:rPr lang="en-GB" sz="1400"/>
              <a:t>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19"/>
          <p:cNvSpPr txBox="1"/>
          <p:nvPr>
            <p:ph type="title"/>
          </p:nvPr>
        </p:nvSpPr>
        <p:spPr>
          <a:xfrm>
            <a:off x="539552" y="270892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CFCFD"/>
              </a:buClr>
              <a:buSzPts val="6000"/>
              <a:buFont typeface="Calibri"/>
              <a:buNone/>
            </a:pPr>
            <a:r>
              <a:rPr b="1" lang="en-GB" sz="6000">
                <a:solidFill>
                  <a:srgbClr val="FCFCFD"/>
                </a:solidFill>
              </a:rPr>
              <a:t>Student use of Turnitin</a:t>
            </a:r>
            <a:endParaRPr b="1" sz="6000">
              <a:solidFill>
                <a:srgbClr val="FCFCF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a:t>Academic Integrity Resources</a:t>
            </a:r>
            <a:endParaRPr sz="3959"/>
          </a:p>
        </p:txBody>
      </p:sp>
      <p:sp>
        <p:nvSpPr>
          <p:cNvPr id="119" name="Google Shape;119;p2"/>
          <p:cNvSpPr/>
          <p:nvPr/>
        </p:nvSpPr>
        <p:spPr>
          <a:xfrm>
            <a:off x="141882" y="980728"/>
            <a:ext cx="8928992" cy="7959102"/>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18453B"/>
              </a:buClr>
              <a:buSzPts val="1820"/>
              <a:buFont typeface="Calibri"/>
              <a:buAutoNum type="arabicPeriod"/>
            </a:pPr>
            <a:r>
              <a:rPr lang="en-GB" sz="2800" cap="small">
                <a:solidFill>
                  <a:srgbClr val="000000"/>
                </a:solidFill>
                <a:latin typeface="Garamond"/>
                <a:ea typeface="Garamond"/>
                <a:cs typeface="Garamond"/>
                <a:sym typeface="Garamond"/>
              </a:rPr>
              <a:t>Academic Integrity Tutorial &amp; </a:t>
            </a:r>
            <a:endParaRPr sz="2800" cap="small">
              <a:solidFill>
                <a:srgbClr val="000000"/>
              </a:solidFill>
              <a:latin typeface="Garamond"/>
              <a:ea typeface="Garamond"/>
              <a:cs typeface="Garamond"/>
              <a:sym typeface="Garamond"/>
            </a:endParaRPr>
          </a:p>
          <a:p>
            <a:pPr indent="0" lvl="0" marL="0" marR="0" rtl="0" algn="l">
              <a:spcBef>
                <a:spcPts val="560"/>
              </a:spcBef>
              <a:spcAft>
                <a:spcPts val="0"/>
              </a:spcAft>
              <a:buNone/>
            </a:pPr>
            <a:r>
              <a:rPr lang="en-GB" sz="2800" cap="small">
                <a:solidFill>
                  <a:srgbClr val="000000"/>
                </a:solidFill>
                <a:latin typeface="Garamond"/>
                <a:ea typeface="Garamond"/>
                <a:cs typeface="Garamond"/>
                <a:sym typeface="Garamond"/>
              </a:rPr>
              <a:t>	Research Integrity Tutorial</a:t>
            </a:r>
            <a:endParaRPr/>
          </a:p>
          <a:p>
            <a:pPr indent="-398780" lvl="0" marL="514350" marR="0" rtl="0" algn="l">
              <a:spcBef>
                <a:spcPts val="560"/>
              </a:spcBef>
              <a:spcAft>
                <a:spcPts val="0"/>
              </a:spcAft>
              <a:buClr>
                <a:srgbClr val="18453B"/>
              </a:buClr>
              <a:buSzPts val="1820"/>
              <a:buFont typeface="Calibri"/>
              <a:buNone/>
            </a:pPr>
            <a:r>
              <a:t/>
            </a:r>
            <a:endParaRPr sz="2800" cap="small">
              <a:solidFill>
                <a:srgbClr val="000000"/>
              </a:solidFill>
              <a:latin typeface="Garamond"/>
              <a:ea typeface="Garamond"/>
              <a:cs typeface="Garamond"/>
              <a:sym typeface="Garamond"/>
            </a:endParaRPr>
          </a:p>
          <a:p>
            <a:pPr indent="-514350" lvl="0" marL="514350" marR="0" rtl="0" algn="l">
              <a:spcBef>
                <a:spcPts val="560"/>
              </a:spcBef>
              <a:spcAft>
                <a:spcPts val="0"/>
              </a:spcAft>
              <a:buClr>
                <a:srgbClr val="18453B"/>
              </a:buClr>
              <a:buSzPts val="1820"/>
              <a:buFont typeface="Calibri"/>
              <a:buAutoNum type="arabicPeriod"/>
            </a:pPr>
            <a:r>
              <a:rPr lang="en-GB" sz="2800" cap="small">
                <a:solidFill>
                  <a:srgbClr val="000000"/>
                </a:solidFill>
                <a:latin typeface="Garamond"/>
                <a:ea typeface="Garamond"/>
                <a:cs typeface="Garamond"/>
                <a:sym typeface="Garamond"/>
              </a:rPr>
              <a:t>Referencing Style Guides and website </a:t>
            </a:r>
            <a:r>
              <a:rPr lang="en-GB" sz="2800" u="sng" cap="small">
                <a:solidFill>
                  <a:srgbClr val="000000"/>
                </a:solidFill>
                <a:latin typeface="Garamond"/>
                <a:ea typeface="Garamond"/>
                <a:cs typeface="Garamond"/>
                <a:sym typeface="Garamond"/>
                <a:hlinkClick r:id="rId3"/>
              </a:rPr>
              <a:t>www.york.ac.uk/integrity</a:t>
            </a:r>
            <a:r>
              <a:rPr lang="en-GB" sz="2800" cap="small">
                <a:solidFill>
                  <a:srgbClr val="000000"/>
                </a:solidFill>
                <a:latin typeface="Garamond"/>
                <a:ea typeface="Garamond"/>
                <a:cs typeface="Garamond"/>
                <a:sym typeface="Garamond"/>
              </a:rPr>
              <a:t>  </a:t>
            </a:r>
            <a:endParaRPr/>
          </a:p>
          <a:p>
            <a:pPr indent="-398780" lvl="0" marL="514350" marR="0" rtl="0" algn="l">
              <a:spcBef>
                <a:spcPts val="560"/>
              </a:spcBef>
              <a:spcAft>
                <a:spcPts val="0"/>
              </a:spcAft>
              <a:buClr>
                <a:srgbClr val="18453B"/>
              </a:buClr>
              <a:buSzPts val="1820"/>
              <a:buFont typeface="Calibri"/>
              <a:buNone/>
            </a:pPr>
            <a:r>
              <a:t/>
            </a:r>
            <a:endParaRPr sz="2800" cap="small">
              <a:solidFill>
                <a:srgbClr val="000000"/>
              </a:solidFill>
              <a:latin typeface="Garamond"/>
              <a:ea typeface="Garamond"/>
              <a:cs typeface="Garamond"/>
              <a:sym typeface="Garamond"/>
            </a:endParaRPr>
          </a:p>
          <a:p>
            <a:pPr indent="-514350" lvl="0" marL="514350" marR="0" rtl="0" algn="l">
              <a:spcBef>
                <a:spcPts val="560"/>
              </a:spcBef>
              <a:spcAft>
                <a:spcPts val="0"/>
              </a:spcAft>
              <a:buClr>
                <a:srgbClr val="18453B"/>
              </a:buClr>
              <a:buSzPts val="1820"/>
              <a:buFont typeface="Calibri"/>
              <a:buAutoNum type="arabicPeriod"/>
            </a:pPr>
            <a:r>
              <a:rPr lang="en-GB" sz="2800" cap="small">
                <a:solidFill>
                  <a:srgbClr val="000000"/>
                </a:solidFill>
                <a:latin typeface="Garamond"/>
                <a:ea typeface="Garamond"/>
                <a:cs typeface="Garamond"/>
                <a:sym typeface="Garamond"/>
              </a:rPr>
              <a:t>Integrity@york.ac.uk – email </a:t>
            </a:r>
            <a:endParaRPr/>
          </a:p>
          <a:p>
            <a:pPr indent="-398780" lvl="0" marL="514350" marR="0" rtl="0" algn="l">
              <a:spcBef>
                <a:spcPts val="560"/>
              </a:spcBef>
              <a:spcAft>
                <a:spcPts val="0"/>
              </a:spcAft>
              <a:buClr>
                <a:srgbClr val="18453B"/>
              </a:buClr>
              <a:buSzPts val="1820"/>
              <a:buFont typeface="Calibri"/>
              <a:buNone/>
            </a:pPr>
            <a:r>
              <a:t/>
            </a:r>
            <a:endParaRPr sz="2800" cap="small">
              <a:solidFill>
                <a:srgbClr val="000000"/>
              </a:solidFill>
              <a:latin typeface="Garamond"/>
              <a:ea typeface="Garamond"/>
              <a:cs typeface="Garamond"/>
              <a:sym typeface="Garamond"/>
            </a:endParaRPr>
          </a:p>
          <a:p>
            <a:pPr indent="-514350" lvl="0" marL="514350" marR="0" rtl="0" algn="l">
              <a:spcBef>
                <a:spcPts val="560"/>
              </a:spcBef>
              <a:spcAft>
                <a:spcPts val="0"/>
              </a:spcAft>
              <a:buClr>
                <a:srgbClr val="18453B"/>
              </a:buClr>
              <a:buSzPts val="1820"/>
              <a:buFont typeface="Calibri"/>
              <a:buAutoNum type="arabicPeriod"/>
            </a:pPr>
            <a:r>
              <a:rPr lang="en-GB" sz="2800" cap="small">
                <a:latin typeface="Garamond"/>
                <a:ea typeface="Garamond"/>
                <a:cs typeface="Garamond"/>
                <a:sym typeface="Garamond"/>
              </a:rPr>
              <a:t>Online </a:t>
            </a:r>
            <a:r>
              <a:rPr lang="en-GB" sz="2800" cap="small">
                <a:solidFill>
                  <a:srgbClr val="000000"/>
                </a:solidFill>
                <a:latin typeface="Garamond"/>
                <a:ea typeface="Garamond"/>
                <a:cs typeface="Garamond"/>
                <a:sym typeface="Garamond"/>
              </a:rPr>
              <a:t>			 training and workshops</a:t>
            </a:r>
            <a:r>
              <a:rPr b="1" lang="en-GB" sz="2800" cap="small">
                <a:latin typeface="Garamond"/>
                <a:ea typeface="Garamond"/>
                <a:cs typeface="Garamond"/>
                <a:sym typeface="Garamond"/>
              </a:rPr>
              <a:t> </a:t>
            </a:r>
            <a:r>
              <a:rPr lang="en-GB" sz="2800" cap="small">
                <a:latin typeface="Garamond"/>
                <a:ea typeface="Garamond"/>
                <a:cs typeface="Garamond"/>
                <a:sym typeface="Garamond"/>
              </a:rPr>
              <a:t>+</a:t>
            </a:r>
            <a:r>
              <a:rPr lang="en-GB" sz="2800" cap="small">
                <a:solidFill>
                  <a:srgbClr val="000000"/>
                </a:solidFill>
                <a:latin typeface="Garamond"/>
                <a:ea typeface="Garamond"/>
                <a:cs typeface="Garamond"/>
                <a:sym typeface="Garamond"/>
              </a:rPr>
              <a:t> Departmental Workshops </a:t>
            </a:r>
            <a:endParaRPr/>
          </a:p>
          <a:p>
            <a:pPr indent="-382270" lvl="0" marL="514350" marR="0" rtl="0" algn="l">
              <a:spcBef>
                <a:spcPts val="640"/>
              </a:spcBef>
              <a:spcAft>
                <a:spcPts val="0"/>
              </a:spcAft>
              <a:buClr>
                <a:srgbClr val="18453B"/>
              </a:buClr>
              <a:buSzPts val="2080"/>
              <a:buFont typeface="Calibri"/>
              <a:buNone/>
            </a:pPr>
            <a:r>
              <a:t/>
            </a:r>
            <a:endParaRPr sz="3200" cap="small">
              <a:solidFill>
                <a:srgbClr val="000000"/>
              </a:solidFill>
              <a:latin typeface="Garamond"/>
              <a:ea typeface="Garamond"/>
              <a:cs typeface="Garamond"/>
              <a:sym typeface="Garamond"/>
            </a:endParaRPr>
          </a:p>
          <a:p>
            <a:pPr indent="-382270" lvl="0" marL="514350" marR="0" rtl="0" algn="l">
              <a:spcBef>
                <a:spcPts val="640"/>
              </a:spcBef>
              <a:spcAft>
                <a:spcPts val="0"/>
              </a:spcAft>
              <a:buClr>
                <a:srgbClr val="18453B"/>
              </a:buClr>
              <a:buSzPts val="2080"/>
              <a:buFont typeface="Calibri"/>
              <a:buNone/>
            </a:pPr>
            <a:r>
              <a:t/>
            </a:r>
            <a:endParaRPr sz="3200" cap="small">
              <a:solidFill>
                <a:srgbClr val="000000"/>
              </a:solidFill>
              <a:latin typeface="Garamond"/>
              <a:ea typeface="Garamond"/>
              <a:cs typeface="Garamond"/>
              <a:sym typeface="Garamond"/>
            </a:endParaRPr>
          </a:p>
          <a:p>
            <a:pPr indent="-382270" lvl="0" marL="514350" marR="0" rtl="0" algn="l">
              <a:spcBef>
                <a:spcPts val="640"/>
              </a:spcBef>
              <a:spcAft>
                <a:spcPts val="0"/>
              </a:spcAft>
              <a:buClr>
                <a:srgbClr val="18453B"/>
              </a:buClr>
              <a:buSzPts val="2080"/>
              <a:buFont typeface="Calibri"/>
              <a:buNone/>
            </a:pPr>
            <a:r>
              <a:t/>
            </a:r>
            <a:endParaRPr sz="3200" cap="small">
              <a:solidFill>
                <a:srgbClr val="000000"/>
              </a:solidFill>
              <a:latin typeface="Garamond"/>
              <a:ea typeface="Garamond"/>
              <a:cs typeface="Garamond"/>
              <a:sym typeface="Garamond"/>
            </a:endParaRPr>
          </a:p>
          <a:p>
            <a:pPr indent="0" lvl="0" marL="0" marR="0" rtl="0" algn="ctr">
              <a:spcBef>
                <a:spcPts val="640"/>
              </a:spcBef>
              <a:spcAft>
                <a:spcPts val="0"/>
              </a:spcAft>
              <a:buClr>
                <a:srgbClr val="18453B"/>
              </a:buClr>
              <a:buSzPts val="2080"/>
              <a:buFont typeface="Noto Sans Symbols"/>
              <a:buNone/>
            </a:pPr>
            <a:r>
              <a:t/>
            </a:r>
            <a:endParaRPr sz="3200" cap="small">
              <a:solidFill>
                <a:srgbClr val="000000"/>
              </a:solidFill>
              <a:latin typeface="Garamond"/>
              <a:ea typeface="Garamond"/>
              <a:cs typeface="Garamond"/>
              <a:sym typeface="Garamond"/>
            </a:endParaRPr>
          </a:p>
          <a:p>
            <a:pPr indent="0" lvl="0" marL="0" marR="0" rtl="0" algn="ctr">
              <a:spcBef>
                <a:spcPts val="640"/>
              </a:spcBef>
              <a:spcAft>
                <a:spcPts val="0"/>
              </a:spcAft>
              <a:buClr>
                <a:srgbClr val="18453B"/>
              </a:buClr>
              <a:buSzPts val="2080"/>
              <a:buFont typeface="Noto Sans Symbols"/>
              <a:buNone/>
            </a:pPr>
            <a:r>
              <a:t/>
            </a:r>
            <a:endParaRPr sz="3200" cap="small">
              <a:solidFill>
                <a:srgbClr val="000000"/>
              </a:solidFill>
              <a:latin typeface="Garamond"/>
              <a:ea typeface="Garamond"/>
              <a:cs typeface="Garamond"/>
              <a:sym typeface="Garamond"/>
            </a:endParaRPr>
          </a:p>
        </p:txBody>
      </p:sp>
      <p:pic>
        <p:nvPicPr>
          <p:cNvPr descr="index" id="120" name="Google Shape;120;p2"/>
          <p:cNvPicPr preferRelativeResize="0"/>
          <p:nvPr/>
        </p:nvPicPr>
        <p:blipFill rotWithShape="1">
          <a:blip r:embed="rId4">
            <a:alphaModFix/>
          </a:blip>
          <a:srcRect b="0" l="0" r="0" t="0"/>
          <a:stretch/>
        </p:blipFill>
        <p:spPr>
          <a:xfrm rot="13">
            <a:off x="1913523" y="4847242"/>
            <a:ext cx="1142934" cy="579443"/>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0"/>
          <p:cNvSpPr/>
          <p:nvPr/>
        </p:nvSpPr>
        <p:spPr>
          <a:xfrm>
            <a:off x="6820413" y="1949851"/>
            <a:ext cx="1797257" cy="1440160"/>
          </a:xfrm>
          <a:prstGeom prst="roundRect">
            <a:avLst>
              <a:gd fmla="val 16667" name="adj"/>
            </a:avLst>
          </a:prstGeom>
          <a:solidFill>
            <a:srgbClr val="F2F2F2"/>
          </a:solidFill>
          <a:ln>
            <a:noFill/>
          </a:ln>
        </p:spPr>
        <p:txBody>
          <a:bodyPr anchorCtr="0" anchor="t" bIns="45700" lIns="91425" spcFirstLastPara="1" rIns="91425" wrap="square" tIns="45700">
            <a:noAutofit/>
          </a:bodyPr>
          <a:lstStyle/>
          <a:p>
            <a:pPr indent="-146050" lvl="0" marL="2057400" marR="0" rtl="0" algn="l">
              <a:spcBef>
                <a:spcPts val="0"/>
              </a:spcBef>
              <a:spcAft>
                <a:spcPts val="0"/>
              </a:spcAft>
              <a:buClr>
                <a:srgbClr val="18453B"/>
              </a:buClr>
              <a:buSzPts val="1300"/>
              <a:buFont typeface="Noto Sans Symbols"/>
              <a:buNone/>
            </a:pPr>
            <a:r>
              <a:t/>
            </a:r>
            <a:endParaRPr sz="2000">
              <a:solidFill>
                <a:srgbClr val="000000"/>
              </a:solidFill>
              <a:latin typeface="Arial"/>
              <a:ea typeface="Arial"/>
              <a:cs typeface="Arial"/>
              <a:sym typeface="Arial"/>
            </a:endParaRPr>
          </a:p>
        </p:txBody>
      </p:sp>
      <p:sp>
        <p:nvSpPr>
          <p:cNvPr id="253" name="Google Shape;253;p20"/>
          <p:cNvSpPr txBox="1"/>
          <p:nvPr/>
        </p:nvSpPr>
        <p:spPr>
          <a:xfrm>
            <a:off x="6638924" y="2069767"/>
            <a:ext cx="216024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1560"/>
              <a:buFont typeface="Noto Sans Symbols"/>
              <a:buNone/>
            </a:pPr>
            <a:r>
              <a:rPr lang="en-GB" sz="2400">
                <a:solidFill>
                  <a:srgbClr val="000000"/>
                </a:solidFill>
                <a:latin typeface="Arial"/>
                <a:ea typeface="Arial"/>
                <a:cs typeface="Arial"/>
                <a:sym typeface="Arial"/>
              </a:rPr>
              <a:t>Analyses the originality report</a:t>
            </a:r>
            <a:endParaRPr/>
          </a:p>
        </p:txBody>
      </p:sp>
      <p:sp>
        <p:nvSpPr>
          <p:cNvPr id="254" name="Google Shape;254;p20"/>
          <p:cNvSpPr/>
          <p:nvPr/>
        </p:nvSpPr>
        <p:spPr>
          <a:xfrm flipH="1" rot="-5400000">
            <a:off x="5975070" y="2747755"/>
            <a:ext cx="757531" cy="1740186"/>
          </a:xfrm>
          <a:prstGeom prst="curvedLeftArrow">
            <a:avLst>
              <a:gd fmla="val 25000" name="adj1"/>
              <a:gd fmla="val 50000" name="adj2"/>
              <a:gd fmla="val 42032" name="adj3"/>
            </a:avLst>
          </a:prstGeom>
          <a:solidFill>
            <a:srgbClr val="6FA0DC"/>
          </a:solidFill>
          <a:ln>
            <a:noFill/>
          </a:ln>
        </p:spPr>
        <p:txBody>
          <a:bodyPr anchorCtr="0" anchor="t" bIns="45700" lIns="91425" spcFirstLastPara="1" rIns="91425" wrap="square" tIns="45700">
            <a:noAutofit/>
          </a:bodyPr>
          <a:lstStyle/>
          <a:p>
            <a:pPr indent="-146050" lvl="0" marL="2057400" marR="0" rtl="0" algn="l">
              <a:spcBef>
                <a:spcPts val="0"/>
              </a:spcBef>
              <a:spcAft>
                <a:spcPts val="0"/>
              </a:spcAft>
              <a:buClr>
                <a:srgbClr val="18453B"/>
              </a:buClr>
              <a:buSzPts val="1300"/>
              <a:buFont typeface="Noto Sans Symbols"/>
              <a:buNone/>
            </a:pPr>
            <a:r>
              <a:t/>
            </a:r>
            <a:endParaRPr sz="2000">
              <a:solidFill>
                <a:srgbClr val="000000"/>
              </a:solidFill>
              <a:latin typeface="Arial"/>
              <a:ea typeface="Arial"/>
              <a:cs typeface="Arial"/>
              <a:sym typeface="Arial"/>
            </a:endParaRPr>
          </a:p>
        </p:txBody>
      </p:sp>
      <p:sp>
        <p:nvSpPr>
          <p:cNvPr id="255" name="Google Shape;255;p20"/>
          <p:cNvSpPr/>
          <p:nvPr/>
        </p:nvSpPr>
        <p:spPr>
          <a:xfrm>
            <a:off x="4506851" y="1964197"/>
            <a:ext cx="1846984" cy="1440160"/>
          </a:xfrm>
          <a:prstGeom prst="roundRect">
            <a:avLst>
              <a:gd fmla="val 16667" name="adj"/>
            </a:avLst>
          </a:prstGeom>
          <a:solidFill>
            <a:srgbClr val="F2F2F2"/>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8453B"/>
              </a:buClr>
              <a:buSzPts val="1560"/>
              <a:buFont typeface="Noto Sans Symbols"/>
              <a:buNone/>
            </a:pPr>
            <a:r>
              <a:rPr lang="en-GB" sz="2400">
                <a:solidFill>
                  <a:srgbClr val="000000"/>
                </a:solidFill>
                <a:latin typeface="Arial"/>
                <a:ea typeface="Arial"/>
                <a:cs typeface="Arial"/>
                <a:sym typeface="Arial"/>
              </a:rPr>
              <a:t>Revises the draft to submit</a:t>
            </a:r>
            <a:endParaRPr/>
          </a:p>
        </p:txBody>
      </p:sp>
      <p:sp>
        <p:nvSpPr>
          <p:cNvPr id="256" name="Google Shape;256;p20"/>
          <p:cNvSpPr txBox="1"/>
          <p:nvPr>
            <p:ph type="title"/>
          </p:nvPr>
        </p:nvSpPr>
        <p:spPr>
          <a:xfrm>
            <a:off x="399757" y="998"/>
            <a:ext cx="8229600" cy="11430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400"/>
              <a:buFont typeface="Garamond"/>
              <a:buNone/>
            </a:pPr>
            <a:r>
              <a:rPr lang="en-GB" cap="small">
                <a:latin typeface="Garamond"/>
                <a:ea typeface="Garamond"/>
                <a:cs typeface="Garamond"/>
                <a:sym typeface="Garamond"/>
              </a:rPr>
              <a:t>Students’ Formative Use</a:t>
            </a:r>
            <a:endParaRPr cap="small">
              <a:latin typeface="Garamond"/>
              <a:ea typeface="Garamond"/>
              <a:cs typeface="Garamond"/>
              <a:sym typeface="Garamond"/>
            </a:endParaRPr>
          </a:p>
        </p:txBody>
      </p:sp>
      <p:sp>
        <p:nvSpPr>
          <p:cNvPr id="257" name="Google Shape;25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FFFFFF"/>
                </a:solidFill>
              </a:rPr>
              <a:t>‹#›</a:t>
            </a:fld>
            <a:endParaRPr>
              <a:solidFill>
                <a:srgbClr val="FFFFFF"/>
              </a:solidFill>
            </a:endParaRPr>
          </a:p>
        </p:txBody>
      </p:sp>
      <p:sp>
        <p:nvSpPr>
          <p:cNvPr id="258" name="Google Shape;258;p20"/>
          <p:cNvSpPr/>
          <p:nvPr/>
        </p:nvSpPr>
        <p:spPr>
          <a:xfrm rot="-5400000">
            <a:off x="3931425" y="629244"/>
            <a:ext cx="933161" cy="1958574"/>
          </a:xfrm>
          <a:prstGeom prst="curvedLeftArrow">
            <a:avLst>
              <a:gd fmla="val 25000" name="adj1"/>
              <a:gd fmla="val 50000" name="adj2"/>
              <a:gd fmla="val 42032" name="adj3"/>
            </a:avLst>
          </a:prstGeom>
          <a:solidFill>
            <a:srgbClr val="6FA0DC"/>
          </a:solidFill>
          <a:ln cap="flat" cmpd="sng" w="9525">
            <a:solidFill>
              <a:srgbClr val="8CB3E3"/>
            </a:solidFill>
            <a:prstDash val="solid"/>
            <a:round/>
            <a:headEnd len="sm" w="sm" type="none"/>
            <a:tailEnd len="sm" w="sm" type="none"/>
          </a:ln>
        </p:spPr>
        <p:txBody>
          <a:bodyPr anchorCtr="0" anchor="t" bIns="45700" lIns="91425" spcFirstLastPara="1" rIns="91425" wrap="square" tIns="45700">
            <a:noAutofit/>
          </a:bodyPr>
          <a:lstStyle/>
          <a:p>
            <a:pPr indent="-146050" lvl="0" marL="2057400" marR="0" rtl="0" algn="l">
              <a:spcBef>
                <a:spcPts val="0"/>
              </a:spcBef>
              <a:spcAft>
                <a:spcPts val="0"/>
              </a:spcAft>
              <a:buClr>
                <a:srgbClr val="18453B"/>
              </a:buClr>
              <a:buSzPts val="1300"/>
              <a:buFont typeface="Noto Sans Symbols"/>
              <a:buNone/>
            </a:pPr>
            <a:r>
              <a:t/>
            </a:r>
            <a:endParaRPr sz="2000">
              <a:solidFill>
                <a:srgbClr val="000000"/>
              </a:solidFill>
              <a:latin typeface="Arial"/>
              <a:ea typeface="Arial"/>
              <a:cs typeface="Arial"/>
              <a:sym typeface="Arial"/>
            </a:endParaRPr>
          </a:p>
        </p:txBody>
      </p:sp>
      <p:cxnSp>
        <p:nvCxnSpPr>
          <p:cNvPr id="259" name="Google Shape;259;p20"/>
          <p:cNvCxnSpPr/>
          <p:nvPr/>
        </p:nvCxnSpPr>
        <p:spPr>
          <a:xfrm rot="10800000">
            <a:off x="186371" y="5661248"/>
            <a:ext cx="8640960" cy="0"/>
          </a:xfrm>
          <a:prstGeom prst="straightConnector1">
            <a:avLst/>
          </a:prstGeom>
          <a:noFill/>
          <a:ln cap="flat" cmpd="sng" w="76200">
            <a:solidFill>
              <a:srgbClr val="3071C3"/>
            </a:solidFill>
            <a:prstDash val="solid"/>
            <a:round/>
            <a:headEnd len="sm" w="sm" type="none"/>
            <a:tailEnd len="sm" w="sm" type="none"/>
          </a:ln>
        </p:spPr>
      </p:cxnSp>
      <p:sp>
        <p:nvSpPr>
          <p:cNvPr id="260" name="Google Shape;260;p20"/>
          <p:cNvSpPr txBox="1"/>
          <p:nvPr/>
        </p:nvSpPr>
        <p:spPr>
          <a:xfrm>
            <a:off x="1806980" y="6076945"/>
            <a:ext cx="6126677" cy="461665"/>
          </a:xfrm>
          <a:prstGeom prst="rect">
            <a:avLst/>
          </a:prstGeom>
          <a:noFill/>
          <a:ln cap="flat" cmpd="sng" w="28575">
            <a:solidFill>
              <a:srgbClr val="3071C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1560"/>
              <a:buFont typeface="Noto Sans Symbols"/>
              <a:buNone/>
            </a:pPr>
            <a:r>
              <a:rPr i="1" lang="en-GB" sz="2400">
                <a:solidFill>
                  <a:srgbClr val="FFFFFF"/>
                </a:solidFill>
                <a:latin typeface="Arial"/>
                <a:ea typeface="Arial"/>
                <a:cs typeface="Arial"/>
                <a:sym typeface="Arial"/>
              </a:rPr>
              <a:t>No staff involvement in the process</a:t>
            </a:r>
            <a:endParaRPr/>
          </a:p>
        </p:txBody>
      </p:sp>
      <p:sp>
        <p:nvSpPr>
          <p:cNvPr id="261" name="Google Shape;261;p20"/>
          <p:cNvSpPr txBox="1"/>
          <p:nvPr/>
        </p:nvSpPr>
        <p:spPr>
          <a:xfrm>
            <a:off x="1266274" y="4581128"/>
            <a:ext cx="6696745" cy="904863"/>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1560"/>
              <a:buFont typeface="Noto Sans Symbols"/>
              <a:buNone/>
            </a:pPr>
            <a:r>
              <a:rPr lang="en-GB" sz="2400">
                <a:solidFill>
                  <a:srgbClr val="000000"/>
                </a:solidFill>
                <a:latin typeface="Calibri"/>
                <a:ea typeface="Calibri"/>
                <a:cs typeface="Calibri"/>
                <a:sym typeface="Calibri"/>
              </a:rPr>
              <a:t>Students have 25 submission points </a:t>
            </a:r>
            <a:endParaRPr/>
          </a:p>
          <a:p>
            <a:pPr indent="0" lvl="0" marL="0" marR="0" rtl="0" algn="ctr">
              <a:spcBef>
                <a:spcPts val="480"/>
              </a:spcBef>
              <a:spcAft>
                <a:spcPts val="0"/>
              </a:spcAft>
              <a:buClr>
                <a:srgbClr val="18453B"/>
              </a:buClr>
              <a:buSzPts val="1560"/>
              <a:buFont typeface="Noto Sans Symbols"/>
              <a:buNone/>
            </a:pPr>
            <a:r>
              <a:rPr lang="en-GB" sz="2400">
                <a:solidFill>
                  <a:srgbClr val="000000"/>
                </a:solidFill>
                <a:latin typeface="Calibri"/>
                <a:ea typeface="Calibri"/>
                <a:cs typeface="Calibri"/>
                <a:sym typeface="Calibri"/>
              </a:rPr>
              <a:t>realistically they will check work once or twice</a:t>
            </a:r>
            <a:endParaRPr/>
          </a:p>
        </p:txBody>
      </p:sp>
      <p:sp>
        <p:nvSpPr>
          <p:cNvPr id="262" name="Google Shape;262;p20"/>
          <p:cNvSpPr/>
          <p:nvPr/>
        </p:nvSpPr>
        <p:spPr>
          <a:xfrm>
            <a:off x="2410471" y="1929412"/>
            <a:ext cx="1872208" cy="1440160"/>
          </a:xfrm>
          <a:prstGeom prst="roundRect">
            <a:avLst>
              <a:gd fmla="val 16667" name="adj"/>
            </a:avLst>
          </a:prstGeom>
          <a:solidFill>
            <a:srgbClr val="F2F2F2"/>
          </a:solidFill>
          <a:ln>
            <a:noFill/>
          </a:ln>
        </p:spPr>
        <p:txBody>
          <a:bodyPr anchorCtr="0" anchor="t" bIns="45700" lIns="91425" spcFirstLastPara="1" rIns="91425" wrap="square" tIns="45700">
            <a:noAutofit/>
          </a:bodyPr>
          <a:lstStyle/>
          <a:p>
            <a:pPr indent="-146050" lvl="0" marL="2057400" marR="0" rtl="0" algn="l">
              <a:spcBef>
                <a:spcPts val="0"/>
              </a:spcBef>
              <a:spcAft>
                <a:spcPts val="0"/>
              </a:spcAft>
              <a:buClr>
                <a:srgbClr val="18453B"/>
              </a:buClr>
              <a:buSzPts val="1300"/>
              <a:buFont typeface="Noto Sans Symbols"/>
              <a:buNone/>
            </a:pPr>
            <a:r>
              <a:t/>
            </a:r>
            <a:endParaRPr sz="2000">
              <a:solidFill>
                <a:srgbClr val="000000"/>
              </a:solidFill>
              <a:latin typeface="Arial"/>
              <a:ea typeface="Arial"/>
              <a:cs typeface="Arial"/>
              <a:sym typeface="Arial"/>
            </a:endParaRPr>
          </a:p>
        </p:txBody>
      </p:sp>
      <p:sp>
        <p:nvSpPr>
          <p:cNvPr id="263" name="Google Shape;263;p20"/>
          <p:cNvSpPr txBox="1"/>
          <p:nvPr/>
        </p:nvSpPr>
        <p:spPr>
          <a:xfrm>
            <a:off x="2408838" y="2084111"/>
            <a:ext cx="1872208"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1560"/>
              <a:buFont typeface="Noto Sans Symbols"/>
              <a:buNone/>
            </a:pPr>
            <a:r>
              <a:rPr lang="en-GB" sz="2400">
                <a:solidFill>
                  <a:srgbClr val="000000"/>
                </a:solidFill>
                <a:latin typeface="Arial"/>
                <a:ea typeface="Arial"/>
                <a:cs typeface="Arial"/>
                <a:sym typeface="Arial"/>
              </a:rPr>
              <a:t>Uploads the work to Turnitin</a:t>
            </a:r>
            <a:endParaRPr/>
          </a:p>
        </p:txBody>
      </p:sp>
      <p:sp>
        <p:nvSpPr>
          <p:cNvPr id="264" name="Google Shape;264;p20"/>
          <p:cNvSpPr/>
          <p:nvPr/>
        </p:nvSpPr>
        <p:spPr>
          <a:xfrm flipH="1" rot="-5400000">
            <a:off x="1727930" y="2835545"/>
            <a:ext cx="757531" cy="1589488"/>
          </a:xfrm>
          <a:prstGeom prst="curvedLeftArrow">
            <a:avLst>
              <a:gd fmla="val 25000" name="adj1"/>
              <a:gd fmla="val 50000" name="adj2"/>
              <a:gd fmla="val 34294" name="adj3"/>
            </a:avLst>
          </a:prstGeom>
          <a:solidFill>
            <a:srgbClr val="6FA0DC"/>
          </a:solidFill>
          <a:ln>
            <a:noFill/>
          </a:ln>
        </p:spPr>
        <p:txBody>
          <a:bodyPr anchorCtr="0" anchor="t" bIns="45700" lIns="91425" spcFirstLastPara="1" rIns="91425" wrap="square" tIns="45700">
            <a:noAutofit/>
          </a:bodyPr>
          <a:lstStyle/>
          <a:p>
            <a:pPr indent="-146050" lvl="0" marL="2057400" marR="0" rtl="0" algn="l">
              <a:spcBef>
                <a:spcPts val="0"/>
              </a:spcBef>
              <a:spcAft>
                <a:spcPts val="0"/>
              </a:spcAft>
              <a:buClr>
                <a:srgbClr val="18453B"/>
              </a:buClr>
              <a:buSzPts val="1300"/>
              <a:buFont typeface="Noto Sans Symbols"/>
              <a:buNone/>
            </a:pPr>
            <a:r>
              <a:t/>
            </a:r>
            <a:endParaRPr sz="2000">
              <a:solidFill>
                <a:srgbClr val="000000"/>
              </a:solidFill>
              <a:latin typeface="Arial"/>
              <a:ea typeface="Arial"/>
              <a:cs typeface="Arial"/>
              <a:sym typeface="Arial"/>
            </a:endParaRPr>
          </a:p>
        </p:txBody>
      </p:sp>
      <p:sp>
        <p:nvSpPr>
          <p:cNvPr id="265" name="Google Shape;265;p20"/>
          <p:cNvSpPr/>
          <p:nvPr/>
        </p:nvSpPr>
        <p:spPr>
          <a:xfrm>
            <a:off x="288087" y="1956250"/>
            <a:ext cx="1817276" cy="1440160"/>
          </a:xfrm>
          <a:prstGeom prst="roundRect">
            <a:avLst>
              <a:gd fmla="val 16667" name="adj"/>
            </a:avLst>
          </a:prstGeom>
          <a:solidFill>
            <a:srgbClr val="F2F2F2"/>
          </a:solidFill>
          <a:ln>
            <a:noFill/>
          </a:ln>
        </p:spPr>
        <p:txBody>
          <a:bodyPr anchorCtr="0" anchor="t" bIns="45700" lIns="91425" spcFirstLastPara="1" rIns="91425" wrap="square" tIns="45700">
            <a:noAutofit/>
          </a:bodyPr>
          <a:lstStyle/>
          <a:p>
            <a:pPr indent="-146050" lvl="0" marL="2057400" marR="0" rtl="0" algn="l">
              <a:spcBef>
                <a:spcPts val="0"/>
              </a:spcBef>
              <a:spcAft>
                <a:spcPts val="0"/>
              </a:spcAft>
              <a:buClr>
                <a:srgbClr val="18453B"/>
              </a:buClr>
              <a:buSzPts val="1300"/>
              <a:buFont typeface="Noto Sans Symbols"/>
              <a:buNone/>
            </a:pPr>
            <a:r>
              <a:t/>
            </a:r>
            <a:endParaRPr sz="2000">
              <a:solidFill>
                <a:srgbClr val="000000"/>
              </a:solidFill>
              <a:latin typeface="Arial"/>
              <a:ea typeface="Arial"/>
              <a:cs typeface="Arial"/>
              <a:sym typeface="Arial"/>
            </a:endParaRPr>
          </a:p>
        </p:txBody>
      </p:sp>
      <p:sp>
        <p:nvSpPr>
          <p:cNvPr id="266" name="Google Shape;266;p20"/>
          <p:cNvSpPr txBox="1"/>
          <p:nvPr/>
        </p:nvSpPr>
        <p:spPr>
          <a:xfrm>
            <a:off x="377171" y="2049328"/>
            <a:ext cx="172819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1560"/>
              <a:buFont typeface="Noto Sans Symbols"/>
              <a:buNone/>
            </a:pPr>
            <a:r>
              <a:rPr lang="en-GB" sz="2400">
                <a:solidFill>
                  <a:srgbClr val="000000"/>
                </a:solidFill>
                <a:latin typeface="Arial"/>
                <a:ea typeface="Arial"/>
                <a:cs typeface="Arial"/>
                <a:sym typeface="Arial"/>
              </a:rPr>
              <a:t>Student completes their draft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1"/>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a:t>Question</a:t>
            </a:r>
            <a:endParaRPr sz="3959"/>
          </a:p>
        </p:txBody>
      </p:sp>
      <p:sp>
        <p:nvSpPr>
          <p:cNvPr id="272" name="Google Shape;272;p21"/>
          <p:cNvSpPr txBox="1"/>
          <p:nvPr/>
        </p:nvSpPr>
        <p:spPr>
          <a:xfrm>
            <a:off x="124895" y="2132856"/>
            <a:ext cx="8856984" cy="26530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2080"/>
              <a:buFont typeface="Noto Sans Symbols"/>
              <a:buNone/>
            </a:pPr>
            <a:r>
              <a:rPr lang="en-GB" sz="3200">
                <a:solidFill>
                  <a:srgbClr val="000000"/>
                </a:solidFill>
                <a:latin typeface="Arial"/>
                <a:ea typeface="Arial"/>
                <a:cs typeface="Arial"/>
                <a:sym typeface="Arial"/>
              </a:rPr>
              <a:t>Please type your answers into the CHAT box:</a:t>
            </a:r>
            <a:endParaRPr sz="3200">
              <a:solidFill>
                <a:srgbClr val="000000"/>
              </a:solidFill>
              <a:latin typeface="Arial"/>
              <a:ea typeface="Arial"/>
              <a:cs typeface="Arial"/>
              <a:sym typeface="Arial"/>
            </a:endParaRPr>
          </a:p>
          <a:p>
            <a:pPr indent="0" lvl="0" marL="0" marR="0" rtl="0" algn="ctr">
              <a:spcBef>
                <a:spcPts val="640"/>
              </a:spcBef>
              <a:spcAft>
                <a:spcPts val="0"/>
              </a:spcAft>
              <a:buClr>
                <a:srgbClr val="18453B"/>
              </a:buClr>
              <a:buSzPts val="2080"/>
              <a:buFont typeface="Noto Sans Symbols"/>
              <a:buNone/>
            </a:pPr>
            <a:r>
              <a:t/>
            </a:r>
            <a:endParaRPr sz="3200">
              <a:solidFill>
                <a:srgbClr val="000000"/>
              </a:solidFill>
              <a:latin typeface="Arial"/>
              <a:ea typeface="Arial"/>
              <a:cs typeface="Arial"/>
              <a:sym typeface="Arial"/>
            </a:endParaRPr>
          </a:p>
          <a:p>
            <a:pPr indent="0" lvl="0" marL="0" marR="0" rtl="0" algn="ctr">
              <a:spcBef>
                <a:spcPts val="800"/>
              </a:spcBef>
              <a:spcAft>
                <a:spcPts val="0"/>
              </a:spcAft>
              <a:buClr>
                <a:srgbClr val="18453B"/>
              </a:buClr>
              <a:buSzPts val="2600"/>
              <a:buFont typeface="Noto Sans Symbols"/>
              <a:buNone/>
            </a:pPr>
            <a:r>
              <a:rPr i="1" lang="en-GB" sz="4000">
                <a:solidFill>
                  <a:srgbClr val="000000"/>
                </a:solidFill>
                <a:latin typeface="Arial"/>
                <a:ea typeface="Arial"/>
                <a:cs typeface="Arial"/>
                <a:sym typeface="Arial"/>
              </a:rPr>
              <a:t>What are the potential benefits </a:t>
            </a:r>
            <a:endParaRPr/>
          </a:p>
          <a:p>
            <a:pPr indent="0" lvl="0" marL="0" marR="0" rtl="0" algn="ctr">
              <a:spcBef>
                <a:spcPts val="800"/>
              </a:spcBef>
              <a:spcAft>
                <a:spcPts val="0"/>
              </a:spcAft>
              <a:buClr>
                <a:srgbClr val="18453B"/>
              </a:buClr>
              <a:buSzPts val="2600"/>
              <a:buFont typeface="Noto Sans Symbols"/>
              <a:buNone/>
            </a:pPr>
            <a:r>
              <a:rPr i="1" lang="en-GB" sz="4000">
                <a:solidFill>
                  <a:srgbClr val="000000"/>
                </a:solidFill>
                <a:latin typeface="Arial"/>
                <a:ea typeface="Arial"/>
                <a:cs typeface="Arial"/>
                <a:sym typeface="Arial"/>
              </a:rPr>
              <a:t>of students using Turnitin? </a:t>
            </a:r>
            <a:endParaRPr i="1" sz="40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a:t>Question</a:t>
            </a:r>
            <a:endParaRPr sz="3959"/>
          </a:p>
        </p:txBody>
      </p:sp>
      <p:sp>
        <p:nvSpPr>
          <p:cNvPr id="278" name="Google Shape;278;p22"/>
          <p:cNvSpPr txBox="1"/>
          <p:nvPr/>
        </p:nvSpPr>
        <p:spPr>
          <a:xfrm>
            <a:off x="124895" y="2132856"/>
            <a:ext cx="8856984" cy="26530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2080"/>
              <a:buFont typeface="Noto Sans Symbols"/>
              <a:buNone/>
            </a:pPr>
            <a:r>
              <a:rPr lang="en-GB" sz="3200">
                <a:solidFill>
                  <a:srgbClr val="000000"/>
                </a:solidFill>
                <a:latin typeface="Arial"/>
                <a:ea typeface="Arial"/>
                <a:cs typeface="Arial"/>
                <a:sym typeface="Arial"/>
              </a:rPr>
              <a:t>Please type your answers into the CHAT box:</a:t>
            </a:r>
            <a:endParaRPr sz="3200">
              <a:solidFill>
                <a:srgbClr val="000000"/>
              </a:solidFill>
              <a:latin typeface="Arial"/>
              <a:ea typeface="Arial"/>
              <a:cs typeface="Arial"/>
              <a:sym typeface="Arial"/>
            </a:endParaRPr>
          </a:p>
          <a:p>
            <a:pPr indent="0" lvl="0" marL="0" marR="0" rtl="0" algn="ctr">
              <a:spcBef>
                <a:spcPts val="640"/>
              </a:spcBef>
              <a:spcAft>
                <a:spcPts val="0"/>
              </a:spcAft>
              <a:buClr>
                <a:srgbClr val="18453B"/>
              </a:buClr>
              <a:buSzPts val="2080"/>
              <a:buFont typeface="Noto Sans Symbols"/>
              <a:buNone/>
            </a:pPr>
            <a:r>
              <a:t/>
            </a:r>
            <a:endParaRPr sz="3200">
              <a:solidFill>
                <a:srgbClr val="000000"/>
              </a:solidFill>
              <a:latin typeface="Arial"/>
              <a:ea typeface="Arial"/>
              <a:cs typeface="Arial"/>
              <a:sym typeface="Arial"/>
            </a:endParaRPr>
          </a:p>
          <a:p>
            <a:pPr indent="0" lvl="0" marL="0" marR="0" rtl="0" algn="ctr">
              <a:spcBef>
                <a:spcPts val="800"/>
              </a:spcBef>
              <a:spcAft>
                <a:spcPts val="0"/>
              </a:spcAft>
              <a:buClr>
                <a:srgbClr val="18453B"/>
              </a:buClr>
              <a:buSzPts val="2600"/>
              <a:buFont typeface="Noto Sans Symbols"/>
              <a:buNone/>
            </a:pPr>
            <a:r>
              <a:rPr i="1" lang="en-GB" sz="4000">
                <a:solidFill>
                  <a:srgbClr val="000000"/>
                </a:solidFill>
                <a:latin typeface="Arial"/>
                <a:ea typeface="Arial"/>
                <a:cs typeface="Arial"/>
                <a:sym typeface="Arial"/>
              </a:rPr>
              <a:t>What are the potential drawbacks </a:t>
            </a:r>
            <a:endParaRPr/>
          </a:p>
          <a:p>
            <a:pPr indent="0" lvl="0" marL="0" marR="0" rtl="0" algn="ctr">
              <a:spcBef>
                <a:spcPts val="800"/>
              </a:spcBef>
              <a:spcAft>
                <a:spcPts val="0"/>
              </a:spcAft>
              <a:buClr>
                <a:srgbClr val="18453B"/>
              </a:buClr>
              <a:buSzPts val="2600"/>
              <a:buFont typeface="Noto Sans Symbols"/>
              <a:buNone/>
            </a:pPr>
            <a:r>
              <a:rPr i="1" lang="en-GB" sz="4000">
                <a:solidFill>
                  <a:srgbClr val="000000"/>
                </a:solidFill>
                <a:latin typeface="Arial"/>
                <a:ea typeface="Arial"/>
                <a:cs typeface="Arial"/>
                <a:sym typeface="Arial"/>
              </a:rPr>
              <a:t>of students using Turnitin? </a:t>
            </a:r>
            <a:endParaRPr i="1" sz="400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23"/>
          <p:cNvSpPr txBox="1"/>
          <p:nvPr>
            <p:ph type="ctrTitle"/>
          </p:nvPr>
        </p:nvSpPr>
        <p:spPr>
          <a:xfrm>
            <a:off x="755576" y="2564904"/>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CFCFD"/>
              </a:buClr>
              <a:buSzPts val="6000"/>
              <a:buFont typeface="Gill Sans"/>
              <a:buNone/>
            </a:pPr>
            <a:r>
              <a:rPr b="1" lang="en-GB" sz="6000">
                <a:solidFill>
                  <a:srgbClr val="FCFCFD"/>
                </a:solidFill>
              </a:rPr>
              <a:t>Staff use of Turnitin</a:t>
            </a:r>
            <a:endParaRPr b="1" sz="6000">
              <a:solidFill>
                <a:srgbClr val="FCFCFD"/>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24"/>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cap="small"/>
              <a:t>Staff Use</a:t>
            </a:r>
            <a:endParaRPr sz="3959" cap="small"/>
          </a:p>
        </p:txBody>
      </p:sp>
      <p:sp>
        <p:nvSpPr>
          <p:cNvPr id="290" name="Google Shape;29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FFFFFF"/>
                </a:solidFill>
              </a:rPr>
              <a:t>‹#›</a:t>
            </a:fld>
            <a:endParaRPr>
              <a:solidFill>
                <a:srgbClr val="FFFFFF"/>
              </a:solidFill>
            </a:endParaRPr>
          </a:p>
        </p:txBody>
      </p:sp>
      <p:sp>
        <p:nvSpPr>
          <p:cNvPr id="291" name="Google Shape;291;p24"/>
          <p:cNvSpPr txBox="1"/>
          <p:nvPr>
            <p:ph idx="4294967295" type="body"/>
          </p:nvPr>
        </p:nvSpPr>
        <p:spPr>
          <a:xfrm>
            <a:off x="395536" y="1052736"/>
            <a:ext cx="8280400" cy="485775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Clr>
                <a:schemeClr val="dk1"/>
              </a:buClr>
              <a:buSzPts val="2400"/>
              <a:buChar char="•"/>
            </a:pPr>
            <a:r>
              <a:rPr lang="en-GB" sz="2400">
                <a:solidFill>
                  <a:schemeClr val="dk1"/>
                </a:solidFill>
              </a:rPr>
              <a:t>When investigating misconduct, appeals could scrutinise Turnitin’s use.</a:t>
            </a:r>
            <a:endParaRPr/>
          </a:p>
          <a:p>
            <a:pPr indent="-342900" lvl="0" marL="342900" rtl="0" algn="l">
              <a:lnSpc>
                <a:spcPct val="150000"/>
              </a:lnSpc>
              <a:spcBef>
                <a:spcPts val="480"/>
              </a:spcBef>
              <a:spcAft>
                <a:spcPts val="0"/>
              </a:spcAft>
              <a:buClr>
                <a:schemeClr val="dk1"/>
              </a:buClr>
              <a:buSzPts val="2400"/>
              <a:buChar char="•"/>
            </a:pPr>
            <a:r>
              <a:rPr lang="en-GB" sz="2400">
                <a:solidFill>
                  <a:schemeClr val="dk1"/>
                </a:solidFill>
              </a:rPr>
              <a:t>Regarding matches – quality not quantity is important. </a:t>
            </a:r>
            <a:endParaRPr/>
          </a:p>
          <a:p>
            <a:pPr indent="-622300" lvl="1" marL="1079500" rtl="0" algn="l">
              <a:lnSpc>
                <a:spcPct val="150000"/>
              </a:lnSpc>
              <a:spcBef>
                <a:spcPts val="480"/>
              </a:spcBef>
              <a:spcAft>
                <a:spcPts val="0"/>
              </a:spcAft>
              <a:buClr>
                <a:schemeClr val="dk1"/>
              </a:buClr>
              <a:buSzPts val="2400"/>
              <a:buFont typeface="Noto Sans Symbols"/>
              <a:buChar char="❖"/>
            </a:pPr>
            <a:r>
              <a:rPr lang="en-GB" sz="2400">
                <a:solidFill>
                  <a:schemeClr val="dk1"/>
                </a:solidFill>
              </a:rPr>
              <a:t>Consider the type;</a:t>
            </a:r>
            <a:endParaRPr/>
          </a:p>
          <a:p>
            <a:pPr indent="-622300" lvl="1" marL="1079500" rtl="0" algn="l">
              <a:lnSpc>
                <a:spcPct val="150000"/>
              </a:lnSpc>
              <a:spcBef>
                <a:spcPts val="480"/>
              </a:spcBef>
              <a:spcAft>
                <a:spcPts val="0"/>
              </a:spcAft>
              <a:buClr>
                <a:schemeClr val="dk1"/>
              </a:buClr>
              <a:buSzPts val="2400"/>
              <a:buFont typeface="Noto Sans Symbols"/>
              <a:buChar char="❖"/>
            </a:pPr>
            <a:r>
              <a:rPr lang="en-GB" sz="2400">
                <a:solidFill>
                  <a:schemeClr val="dk1"/>
                </a:solidFill>
              </a:rPr>
              <a:t>Consider why;</a:t>
            </a:r>
            <a:endParaRPr/>
          </a:p>
          <a:p>
            <a:pPr indent="-622300" lvl="1" marL="1079500" rtl="0" algn="l">
              <a:lnSpc>
                <a:spcPct val="150000"/>
              </a:lnSpc>
              <a:spcBef>
                <a:spcPts val="480"/>
              </a:spcBef>
              <a:spcAft>
                <a:spcPts val="0"/>
              </a:spcAft>
              <a:buClr>
                <a:schemeClr val="dk1"/>
              </a:buClr>
              <a:buSzPts val="2400"/>
              <a:buFont typeface="Noto Sans Symbols"/>
              <a:buChar char="❖"/>
            </a:pPr>
            <a:r>
              <a:rPr lang="en-GB" sz="2400">
                <a:solidFill>
                  <a:schemeClr val="dk1"/>
                </a:solidFill>
              </a:rPr>
              <a:t>Use the filter functions to see the full picture.</a:t>
            </a:r>
            <a:endParaRPr/>
          </a:p>
          <a:p>
            <a:pPr indent="-342900" lvl="0" marL="342900" rtl="0" algn="l">
              <a:lnSpc>
                <a:spcPct val="150000"/>
              </a:lnSpc>
              <a:spcBef>
                <a:spcPts val="480"/>
              </a:spcBef>
              <a:spcAft>
                <a:spcPts val="0"/>
              </a:spcAft>
              <a:buClr>
                <a:schemeClr val="dk1"/>
              </a:buClr>
              <a:buSzPts val="2400"/>
              <a:buChar char="•"/>
            </a:pPr>
            <a:r>
              <a:rPr lang="en-GB" sz="2400">
                <a:solidFill>
                  <a:schemeClr val="dk1"/>
                </a:solidFill>
              </a:rPr>
              <a:t>Originality reports can be a stimulus for writing feedback.</a:t>
            </a:r>
            <a:endParaRPr/>
          </a:p>
          <a:p>
            <a:pPr indent="-190500" lvl="0" marL="342900" rtl="0" algn="l">
              <a:spcBef>
                <a:spcPts val="480"/>
              </a:spcBef>
              <a:spcAft>
                <a:spcPts val="0"/>
              </a:spcAft>
              <a:buClr>
                <a:schemeClr val="lt1"/>
              </a:buClr>
              <a:buSzPts val="2400"/>
              <a:buNone/>
            </a:pPr>
            <a:r>
              <a:t/>
            </a:r>
            <a:endParaRPr sz="24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25"/>
          <p:cNvSpPr txBox="1"/>
          <p:nvPr/>
        </p:nvSpPr>
        <p:spPr>
          <a:xfrm>
            <a:off x="0" y="2852935"/>
            <a:ext cx="9144000" cy="954107"/>
          </a:xfrm>
          <a:prstGeom prst="rect">
            <a:avLst/>
          </a:prstGeom>
          <a:solidFill>
            <a:srgbClr val="8CB3E3">
              <a:alpha val="11764"/>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8453B"/>
              </a:buClr>
              <a:buSzPts val="1820"/>
              <a:buFont typeface="Noto Sans Symbols"/>
              <a:buNone/>
            </a:pPr>
            <a:r>
              <a:rPr b="1" lang="en-GB" sz="2800">
                <a:solidFill>
                  <a:srgbClr val="FCFCFD"/>
                </a:solidFill>
                <a:latin typeface="Arial"/>
                <a:ea typeface="Arial"/>
                <a:cs typeface="Arial"/>
                <a:sym typeface="Arial"/>
              </a:rPr>
              <a:t>Do you know what your department’s approach with Turnitin is? (and who to speak to about it?)</a:t>
            </a:r>
            <a:endParaRPr sz="28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grpSp>
        <p:nvGrpSpPr>
          <p:cNvPr id="301" name="Google Shape;301;p26"/>
          <p:cNvGrpSpPr/>
          <p:nvPr/>
        </p:nvGrpSpPr>
        <p:grpSpPr>
          <a:xfrm>
            <a:off x="404818" y="1916832"/>
            <a:ext cx="8622395" cy="4667098"/>
            <a:chOff x="9282" y="0"/>
            <a:chExt cx="8622395" cy="4667098"/>
          </a:xfrm>
        </p:grpSpPr>
        <p:sp>
          <p:nvSpPr>
            <p:cNvPr id="302" name="Google Shape;302;p26"/>
            <p:cNvSpPr/>
            <p:nvPr/>
          </p:nvSpPr>
          <p:spPr>
            <a:xfrm>
              <a:off x="648071" y="0"/>
              <a:ext cx="7344816" cy="4667098"/>
            </a:xfrm>
            <a:prstGeom prst="rightArrow">
              <a:avLst>
                <a:gd fmla="val 50000" name="adj1"/>
                <a:gd fmla="val 50000" name="adj2"/>
              </a:avLst>
            </a:prstGeom>
            <a:gradFill>
              <a:gsLst>
                <a:gs pos="0">
                  <a:srgbClr val="959DAC"/>
                </a:gs>
                <a:gs pos="80000">
                  <a:srgbClr val="C4CEE2"/>
                </a:gs>
                <a:gs pos="100000">
                  <a:srgbClr val="C4CFE4"/>
                </a:gs>
              </a:gsLst>
              <a:lin ang="162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
            <p:cNvSpPr/>
            <p:nvPr/>
          </p:nvSpPr>
          <p:spPr>
            <a:xfrm>
              <a:off x="9282" y="1400129"/>
              <a:ext cx="2781309" cy="1866839"/>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txBox="1"/>
            <p:nvPr/>
          </p:nvSpPr>
          <p:spPr>
            <a:xfrm>
              <a:off x="100414" y="1491261"/>
              <a:ext cx="2599045" cy="1684575"/>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None/>
              </a:pPr>
              <a:r>
                <a:rPr lang="en-GB" sz="2600">
                  <a:solidFill>
                    <a:schemeClr val="lt1"/>
                  </a:solidFill>
                  <a:latin typeface="Calibri"/>
                  <a:ea typeface="Calibri"/>
                  <a:cs typeface="Calibri"/>
                  <a:sym typeface="Calibri"/>
                </a:rPr>
                <a:t>Student submits assignment electronically</a:t>
              </a:r>
              <a:endParaRPr sz="2600">
                <a:solidFill>
                  <a:schemeClr val="lt1"/>
                </a:solidFill>
                <a:latin typeface="Calibri"/>
                <a:ea typeface="Calibri"/>
                <a:cs typeface="Calibri"/>
                <a:sym typeface="Calibri"/>
              </a:endParaRPr>
            </a:p>
          </p:txBody>
        </p:sp>
        <p:sp>
          <p:nvSpPr>
            <p:cNvPr id="305" name="Google Shape;305;p26"/>
            <p:cNvSpPr/>
            <p:nvPr/>
          </p:nvSpPr>
          <p:spPr>
            <a:xfrm>
              <a:off x="2929825" y="1400129"/>
              <a:ext cx="2781309" cy="1866839"/>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txBox="1"/>
            <p:nvPr/>
          </p:nvSpPr>
          <p:spPr>
            <a:xfrm>
              <a:off x="3020957" y="1491261"/>
              <a:ext cx="2599045" cy="1684575"/>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None/>
              </a:pPr>
              <a:r>
                <a:rPr lang="en-GB" sz="2600">
                  <a:solidFill>
                    <a:schemeClr val="lt1"/>
                  </a:solidFill>
                  <a:latin typeface="Calibri"/>
                  <a:ea typeface="Calibri"/>
                  <a:cs typeface="Calibri"/>
                  <a:sym typeface="Calibri"/>
                </a:rPr>
                <a:t>Staff mark assignment but are suspicious of plagiarism	</a:t>
              </a:r>
              <a:endParaRPr sz="2600">
                <a:solidFill>
                  <a:schemeClr val="lt1"/>
                </a:solidFill>
                <a:latin typeface="Calibri"/>
                <a:ea typeface="Calibri"/>
                <a:cs typeface="Calibri"/>
                <a:sym typeface="Calibri"/>
              </a:endParaRPr>
            </a:p>
          </p:txBody>
        </p:sp>
        <p:sp>
          <p:nvSpPr>
            <p:cNvPr id="307" name="Google Shape;307;p26"/>
            <p:cNvSpPr/>
            <p:nvPr/>
          </p:nvSpPr>
          <p:spPr>
            <a:xfrm>
              <a:off x="5850368" y="1400129"/>
              <a:ext cx="2781309" cy="1866839"/>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txBox="1"/>
            <p:nvPr/>
          </p:nvSpPr>
          <p:spPr>
            <a:xfrm>
              <a:off x="5941500" y="1491261"/>
              <a:ext cx="2599045" cy="1684575"/>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None/>
              </a:pPr>
              <a:r>
                <a:rPr lang="en-GB" sz="2600">
                  <a:solidFill>
                    <a:schemeClr val="lt1"/>
                  </a:solidFill>
                  <a:latin typeface="Calibri"/>
                  <a:ea typeface="Calibri"/>
                  <a:cs typeface="Calibri"/>
                  <a:sym typeface="Calibri"/>
                </a:rPr>
                <a:t>Staff can submit individual assignment to Turnitin</a:t>
              </a:r>
              <a:endParaRPr sz="2600">
                <a:solidFill>
                  <a:schemeClr val="lt1"/>
                </a:solidFill>
                <a:latin typeface="Calibri"/>
                <a:ea typeface="Calibri"/>
                <a:cs typeface="Calibri"/>
                <a:sym typeface="Calibri"/>
              </a:endParaRPr>
            </a:p>
          </p:txBody>
        </p:sp>
      </p:grpSp>
      <p:sp>
        <p:nvSpPr>
          <p:cNvPr id="309" name="Google Shape;309;p26"/>
          <p:cNvSpPr txBox="1"/>
          <p:nvPr/>
        </p:nvSpPr>
        <p:spPr>
          <a:xfrm>
            <a:off x="411800" y="116632"/>
            <a:ext cx="784887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CFCFD"/>
                </a:solidFill>
                <a:latin typeface="Calibri"/>
                <a:ea typeface="Calibri"/>
                <a:cs typeface="Calibri"/>
                <a:sym typeface="Calibri"/>
              </a:rPr>
              <a:t>Individual assignment checking</a:t>
            </a:r>
            <a:endParaRPr/>
          </a:p>
          <a:p>
            <a:pPr indent="0" lvl="0" marL="0" marR="0" rtl="0" algn="l">
              <a:spcBef>
                <a:spcPts val="0"/>
              </a:spcBef>
              <a:spcAft>
                <a:spcPts val="0"/>
              </a:spcAft>
              <a:buNone/>
            </a:pPr>
            <a:r>
              <a:t/>
            </a:r>
            <a:endParaRPr b="1" sz="3200">
              <a:solidFill>
                <a:srgbClr val="FCFCFD"/>
              </a:solidFill>
              <a:latin typeface="Calibri"/>
              <a:ea typeface="Calibri"/>
              <a:cs typeface="Calibri"/>
              <a:sym typeface="Calibri"/>
            </a:endParaRPr>
          </a:p>
          <a:p>
            <a:pPr indent="0" lvl="0" marL="0" marR="0" rtl="0" algn="ctr">
              <a:spcBef>
                <a:spcPts val="0"/>
              </a:spcBef>
              <a:spcAft>
                <a:spcPts val="0"/>
              </a:spcAft>
              <a:buNone/>
            </a:pPr>
            <a:r>
              <a:rPr b="1" i="1" lang="en-GB" sz="3200">
                <a:solidFill>
                  <a:srgbClr val="FCFCFD"/>
                </a:solidFill>
                <a:latin typeface="Calibri"/>
                <a:ea typeface="Calibri"/>
                <a:cs typeface="Calibri"/>
                <a:sym typeface="Calibri"/>
              </a:rPr>
              <a:t>Turnitin Checkpoint [Dept.] – Staff only</a:t>
            </a:r>
            <a:endParaRPr b="1" i="1" sz="3200">
              <a:solidFill>
                <a:srgbClr val="FCFCFD"/>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id="314" name="Google Shape;314;p27"/>
          <p:cNvPicPr preferRelativeResize="0"/>
          <p:nvPr/>
        </p:nvPicPr>
        <p:blipFill rotWithShape="1">
          <a:blip r:embed="rId3">
            <a:alphaModFix/>
          </a:blip>
          <a:srcRect b="0" l="0" r="0" t="0"/>
          <a:stretch/>
        </p:blipFill>
        <p:spPr>
          <a:xfrm>
            <a:off x="139035" y="188640"/>
            <a:ext cx="8951198" cy="626469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grpSp>
        <p:nvGrpSpPr>
          <p:cNvPr id="319" name="Google Shape;319;p28"/>
          <p:cNvGrpSpPr/>
          <p:nvPr/>
        </p:nvGrpSpPr>
        <p:grpSpPr>
          <a:xfrm>
            <a:off x="251520" y="1199195"/>
            <a:ext cx="8640960" cy="5107680"/>
            <a:chOff x="0" y="2443"/>
            <a:chExt cx="8640960" cy="5107680"/>
          </a:xfrm>
        </p:grpSpPr>
        <p:sp>
          <p:nvSpPr>
            <p:cNvPr id="320" name="Google Shape;320;p28"/>
            <p:cNvSpPr/>
            <p:nvPr/>
          </p:nvSpPr>
          <p:spPr>
            <a:xfrm>
              <a:off x="0" y="4389920"/>
              <a:ext cx="8640960" cy="720203"/>
            </a:xfrm>
            <a:prstGeom prst="rect">
              <a:avLst/>
            </a:prstGeom>
            <a:gradFill>
              <a:gsLst>
                <a:gs pos="0">
                  <a:srgbClr val="275488"/>
                </a:gs>
                <a:gs pos="80000">
                  <a:srgbClr val="346EB2"/>
                </a:gs>
                <a:gs pos="100000">
                  <a:srgbClr val="336EB5"/>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
            <p:cNvSpPr txBox="1"/>
            <p:nvPr/>
          </p:nvSpPr>
          <p:spPr>
            <a:xfrm>
              <a:off x="0" y="4389920"/>
              <a:ext cx="8640960" cy="720203"/>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None/>
              </a:pPr>
              <a:r>
                <a:rPr lang="en-GB" sz="2400">
                  <a:solidFill>
                    <a:schemeClr val="lt1"/>
                  </a:solidFill>
                  <a:latin typeface="Calibri"/>
                  <a:ea typeface="Calibri"/>
                  <a:cs typeface="Calibri"/>
                  <a:sym typeface="Calibri"/>
                </a:rPr>
                <a:t>Markers can access all papers and check for plagiarism</a:t>
              </a:r>
              <a:endParaRPr sz="2400">
                <a:solidFill>
                  <a:schemeClr val="lt1"/>
                </a:solidFill>
                <a:latin typeface="Calibri"/>
                <a:ea typeface="Calibri"/>
                <a:cs typeface="Calibri"/>
                <a:sym typeface="Calibri"/>
              </a:endParaRPr>
            </a:p>
          </p:txBody>
        </p:sp>
        <p:sp>
          <p:nvSpPr>
            <p:cNvPr id="322" name="Google Shape;322;p28"/>
            <p:cNvSpPr/>
            <p:nvPr/>
          </p:nvSpPr>
          <p:spPr>
            <a:xfrm rot="10800000">
              <a:off x="0" y="3293051"/>
              <a:ext cx="8640960" cy="1107672"/>
            </a:xfrm>
            <a:prstGeom prst="upArrowCallout">
              <a:avLst>
                <a:gd fmla="val 25000" name="adj1"/>
                <a:gd fmla="val 25000" name="adj2"/>
                <a:gd fmla="val 25000" name="adj3"/>
                <a:gd fmla="val 64977" name="adj4"/>
              </a:avLst>
            </a:prstGeom>
            <a:gradFill>
              <a:gsLst>
                <a:gs pos="0">
                  <a:srgbClr val="355C91"/>
                </a:gs>
                <a:gs pos="80000">
                  <a:srgbClr val="4579C0"/>
                </a:gs>
                <a:gs pos="100000">
                  <a:srgbClr val="437AC2"/>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8"/>
            <p:cNvSpPr txBox="1"/>
            <p:nvPr/>
          </p:nvSpPr>
          <p:spPr>
            <a:xfrm>
              <a:off x="0" y="3293051"/>
              <a:ext cx="8640960" cy="719732"/>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None/>
              </a:pPr>
              <a:r>
                <a:rPr lang="en-GB" sz="2400">
                  <a:solidFill>
                    <a:schemeClr val="lt1"/>
                  </a:solidFill>
                  <a:latin typeface="Calibri"/>
                  <a:ea typeface="Calibri"/>
                  <a:cs typeface="Calibri"/>
                  <a:sym typeface="Calibri"/>
                </a:rPr>
                <a:t>Admin informs markers of high percentages outliers</a:t>
              </a:r>
              <a:endParaRPr sz="2400">
                <a:solidFill>
                  <a:schemeClr val="lt1"/>
                </a:solidFill>
                <a:latin typeface="Calibri"/>
                <a:ea typeface="Calibri"/>
                <a:cs typeface="Calibri"/>
                <a:sym typeface="Calibri"/>
              </a:endParaRPr>
            </a:p>
          </p:txBody>
        </p:sp>
        <p:sp>
          <p:nvSpPr>
            <p:cNvPr id="324" name="Google Shape;324;p28"/>
            <p:cNvSpPr/>
            <p:nvPr/>
          </p:nvSpPr>
          <p:spPr>
            <a:xfrm rot="10800000">
              <a:off x="0" y="2196182"/>
              <a:ext cx="8640960" cy="1107672"/>
            </a:xfrm>
            <a:prstGeom prst="upArrowCallout">
              <a:avLst>
                <a:gd fmla="val 25000" name="adj1"/>
                <a:gd fmla="val 25000" name="adj2"/>
                <a:gd fmla="val 25000" name="adj3"/>
                <a:gd fmla="val 64977" name="adj4"/>
              </a:avLst>
            </a:prstGeom>
            <a:gradFill>
              <a:gsLst>
                <a:gs pos="0">
                  <a:srgbClr val="476897"/>
                </a:gs>
                <a:gs pos="80000">
                  <a:srgbClr val="5F88C5"/>
                </a:gs>
                <a:gs pos="100000">
                  <a:srgbClr val="5D89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8"/>
            <p:cNvSpPr txBox="1"/>
            <p:nvPr/>
          </p:nvSpPr>
          <p:spPr>
            <a:xfrm>
              <a:off x="0" y="2196182"/>
              <a:ext cx="8640960" cy="719732"/>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None/>
              </a:pPr>
              <a:r>
                <a:rPr lang="en-GB" sz="2400">
                  <a:solidFill>
                    <a:schemeClr val="lt1"/>
                  </a:solidFill>
                  <a:latin typeface="Calibri"/>
                  <a:ea typeface="Calibri"/>
                  <a:cs typeface="Calibri"/>
                  <a:sym typeface="Calibri"/>
                </a:rPr>
                <a:t>Admin carries out quick check of percentages for whole cohort</a:t>
              </a:r>
              <a:endParaRPr sz="2400">
                <a:solidFill>
                  <a:schemeClr val="lt1"/>
                </a:solidFill>
                <a:latin typeface="Calibri"/>
                <a:ea typeface="Calibri"/>
                <a:cs typeface="Calibri"/>
                <a:sym typeface="Calibri"/>
              </a:endParaRPr>
            </a:p>
          </p:txBody>
        </p:sp>
        <p:sp>
          <p:nvSpPr>
            <p:cNvPr id="326" name="Google Shape;326;p28"/>
            <p:cNvSpPr/>
            <p:nvPr/>
          </p:nvSpPr>
          <p:spPr>
            <a:xfrm rot="10800000">
              <a:off x="0" y="1099313"/>
              <a:ext cx="8640960" cy="1107672"/>
            </a:xfrm>
            <a:prstGeom prst="upArrowCallout">
              <a:avLst>
                <a:gd fmla="val 25000" name="adj1"/>
                <a:gd fmla="val 25000" name="adj2"/>
                <a:gd fmla="val 25000" name="adj3"/>
                <a:gd fmla="val 64977" name="adj4"/>
              </a:avLst>
            </a:prstGeom>
            <a:gradFill>
              <a:gsLst>
                <a:gs pos="0">
                  <a:srgbClr val="5A739B"/>
                </a:gs>
                <a:gs pos="80000">
                  <a:srgbClr val="7797CC"/>
                </a:gs>
                <a:gs pos="100000">
                  <a:srgbClr val="7698C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8"/>
            <p:cNvSpPr txBox="1"/>
            <p:nvPr/>
          </p:nvSpPr>
          <p:spPr>
            <a:xfrm>
              <a:off x="0" y="1099313"/>
              <a:ext cx="8640960" cy="719732"/>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None/>
              </a:pPr>
              <a:r>
                <a:rPr lang="en-GB" sz="2400">
                  <a:solidFill>
                    <a:schemeClr val="lt1"/>
                  </a:solidFill>
                  <a:latin typeface="Calibri"/>
                  <a:ea typeface="Calibri"/>
                  <a:cs typeface="Calibri"/>
                  <a:sym typeface="Calibri"/>
                </a:rPr>
                <a:t>Admin downloads all assignments and uploads a Zip into Turnitin</a:t>
              </a:r>
              <a:endParaRPr sz="2400">
                <a:solidFill>
                  <a:schemeClr val="lt1"/>
                </a:solidFill>
                <a:latin typeface="Calibri"/>
                <a:ea typeface="Calibri"/>
                <a:cs typeface="Calibri"/>
                <a:sym typeface="Calibri"/>
              </a:endParaRPr>
            </a:p>
          </p:txBody>
        </p:sp>
        <p:sp>
          <p:nvSpPr>
            <p:cNvPr id="328" name="Google Shape;328;p28"/>
            <p:cNvSpPr/>
            <p:nvPr/>
          </p:nvSpPr>
          <p:spPr>
            <a:xfrm rot="10800000">
              <a:off x="0" y="2443"/>
              <a:ext cx="8640960" cy="1107672"/>
            </a:xfrm>
            <a:prstGeom prst="upArrowCallout">
              <a:avLst>
                <a:gd fmla="val 25000" name="adj1"/>
                <a:gd fmla="val 25000" name="adj2"/>
                <a:gd fmla="val 25000" name="adj3"/>
                <a:gd fmla="val 64977" name="adj4"/>
              </a:avLst>
            </a:prstGeom>
            <a:gradFill>
              <a:gsLst>
                <a:gs pos="0">
                  <a:srgbClr val="6E819F"/>
                </a:gs>
                <a:gs pos="80000">
                  <a:srgbClr val="90AAD2"/>
                </a:gs>
                <a:gs pos="100000">
                  <a:srgbClr val="90ABD4"/>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8"/>
            <p:cNvSpPr txBox="1"/>
            <p:nvPr/>
          </p:nvSpPr>
          <p:spPr>
            <a:xfrm>
              <a:off x="0" y="2443"/>
              <a:ext cx="8640960" cy="719732"/>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None/>
              </a:pPr>
              <a:r>
                <a:rPr lang="en-GB" sz="2400">
                  <a:solidFill>
                    <a:schemeClr val="lt1"/>
                  </a:solidFill>
                  <a:latin typeface="Calibri"/>
                  <a:ea typeface="Calibri"/>
                  <a:cs typeface="Calibri"/>
                  <a:sym typeface="Calibri"/>
                </a:rPr>
                <a:t>Students submit there assignments	 </a:t>
              </a:r>
              <a:endParaRPr sz="2400">
                <a:solidFill>
                  <a:schemeClr val="lt1"/>
                </a:solidFill>
                <a:latin typeface="Calibri"/>
                <a:ea typeface="Calibri"/>
                <a:cs typeface="Calibri"/>
                <a:sym typeface="Calibri"/>
              </a:endParaRPr>
            </a:p>
          </p:txBody>
        </p:sp>
      </p:grpSp>
      <p:sp>
        <p:nvSpPr>
          <p:cNvPr id="330" name="Google Shape;330;p28"/>
          <p:cNvSpPr txBox="1"/>
          <p:nvPr/>
        </p:nvSpPr>
        <p:spPr>
          <a:xfrm>
            <a:off x="395536" y="260648"/>
            <a:ext cx="65527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CFCFD"/>
                </a:solidFill>
                <a:latin typeface="Calibri"/>
                <a:ea typeface="Calibri"/>
                <a:cs typeface="Calibri"/>
                <a:sym typeface="Calibri"/>
              </a:rPr>
              <a:t>Cohort assignment checking </a:t>
            </a:r>
            <a:endParaRPr b="1" sz="3200">
              <a:solidFill>
                <a:srgbClr val="FCFCFD"/>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pic>
        <p:nvPicPr>
          <p:cNvPr id="335" name="Google Shape;335;p29"/>
          <p:cNvPicPr preferRelativeResize="0"/>
          <p:nvPr/>
        </p:nvPicPr>
        <p:blipFill rotWithShape="1">
          <a:blip r:embed="rId3">
            <a:alphaModFix/>
          </a:blip>
          <a:srcRect b="0" l="0" r="0" t="0"/>
          <a:stretch/>
        </p:blipFill>
        <p:spPr>
          <a:xfrm>
            <a:off x="107504" y="188640"/>
            <a:ext cx="8955274" cy="6480720"/>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3"/>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a:t>Session Overview</a:t>
            </a:r>
            <a:endParaRPr sz="3959"/>
          </a:p>
        </p:txBody>
      </p:sp>
      <p:sp>
        <p:nvSpPr>
          <p:cNvPr id="127" name="Google Shape;1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FFFFFF"/>
                </a:solidFill>
              </a:rPr>
              <a:t>‹#›</a:t>
            </a:fld>
            <a:endParaRPr>
              <a:solidFill>
                <a:srgbClr val="FFFFFF"/>
              </a:solidFill>
            </a:endParaRPr>
          </a:p>
        </p:txBody>
      </p:sp>
      <p:sp>
        <p:nvSpPr>
          <p:cNvPr id="128" name="Google Shape;128;p3"/>
          <p:cNvSpPr txBox="1"/>
          <p:nvPr>
            <p:ph idx="4294967295" type="body"/>
          </p:nvPr>
        </p:nvSpPr>
        <p:spPr>
          <a:xfrm>
            <a:off x="179512" y="1124744"/>
            <a:ext cx="8856984" cy="5000625"/>
          </a:xfrm>
          <a:prstGeom prst="rect">
            <a:avLst/>
          </a:prstGeom>
          <a:noFill/>
          <a:ln>
            <a:noFill/>
          </a:ln>
        </p:spPr>
        <p:txBody>
          <a:bodyPr anchorCtr="0" anchor="t" bIns="45700" lIns="91425" spcFirstLastPara="1" rIns="91425" wrap="square" tIns="45700">
            <a:normAutofit/>
          </a:bodyPr>
          <a:lstStyle/>
          <a:p>
            <a:pPr indent="0" lvl="0" marL="0" rtl="0" algn="l">
              <a:lnSpc>
                <a:spcPct val="140000"/>
              </a:lnSpc>
              <a:spcBef>
                <a:spcPts val="0"/>
              </a:spcBef>
              <a:spcAft>
                <a:spcPts val="0"/>
              </a:spcAft>
              <a:buClr>
                <a:schemeClr val="dk1"/>
              </a:buClr>
              <a:buSzPts val="2600"/>
              <a:buNone/>
            </a:pPr>
            <a:r>
              <a:rPr b="1" lang="en-GB" sz="2600">
                <a:solidFill>
                  <a:schemeClr val="dk1"/>
                </a:solidFill>
              </a:rPr>
              <a:t>In this 50min session we will: </a:t>
            </a:r>
            <a:endParaRPr/>
          </a:p>
          <a:p>
            <a:pPr indent="-342900" lvl="0" marL="342900" rtl="0" algn="l">
              <a:lnSpc>
                <a:spcPct val="140000"/>
              </a:lnSpc>
              <a:spcBef>
                <a:spcPts val="520"/>
              </a:spcBef>
              <a:spcAft>
                <a:spcPts val="0"/>
              </a:spcAft>
              <a:buClr>
                <a:schemeClr val="dk1"/>
              </a:buClr>
              <a:buSzPts val="2600"/>
              <a:buChar char="•"/>
            </a:pPr>
            <a:r>
              <a:rPr lang="en-GB" sz="2600">
                <a:solidFill>
                  <a:schemeClr val="dk1"/>
                </a:solidFill>
              </a:rPr>
              <a:t>Introduce the Turnitin text-matching software;</a:t>
            </a:r>
            <a:endParaRPr/>
          </a:p>
          <a:p>
            <a:pPr indent="-342900" lvl="0" marL="342900" rtl="0" algn="l">
              <a:lnSpc>
                <a:spcPct val="140000"/>
              </a:lnSpc>
              <a:spcBef>
                <a:spcPts val="520"/>
              </a:spcBef>
              <a:spcAft>
                <a:spcPts val="0"/>
              </a:spcAft>
              <a:buClr>
                <a:schemeClr val="dk1"/>
              </a:buClr>
              <a:buSzPts val="2600"/>
              <a:buChar char="•"/>
            </a:pPr>
            <a:r>
              <a:rPr lang="en-GB" sz="2600">
                <a:solidFill>
                  <a:schemeClr val="dk1"/>
                </a:solidFill>
              </a:rPr>
              <a:t>Explain Turnitin’s capabilities in assessing the originality of assignments;</a:t>
            </a:r>
            <a:endParaRPr/>
          </a:p>
          <a:p>
            <a:pPr indent="-342900" lvl="0" marL="342900" rtl="0" algn="l">
              <a:lnSpc>
                <a:spcPct val="140000"/>
              </a:lnSpc>
              <a:spcBef>
                <a:spcPts val="520"/>
              </a:spcBef>
              <a:spcAft>
                <a:spcPts val="0"/>
              </a:spcAft>
              <a:buClr>
                <a:schemeClr val="dk1"/>
              </a:buClr>
              <a:buSzPts val="2600"/>
              <a:buChar char="•"/>
            </a:pPr>
            <a:r>
              <a:rPr lang="en-GB" sz="2600">
                <a:solidFill>
                  <a:schemeClr val="dk1"/>
                </a:solidFill>
              </a:rPr>
              <a:t>Clarify how staff can ethically use Turnitin with student groups;</a:t>
            </a:r>
            <a:endParaRPr/>
          </a:p>
          <a:p>
            <a:pPr indent="-342900" lvl="0" marL="342900" rtl="0" algn="l">
              <a:lnSpc>
                <a:spcPct val="140000"/>
              </a:lnSpc>
              <a:spcBef>
                <a:spcPts val="520"/>
              </a:spcBef>
              <a:spcAft>
                <a:spcPts val="0"/>
              </a:spcAft>
              <a:buClr>
                <a:schemeClr val="dk1"/>
              </a:buClr>
              <a:buSzPts val="2600"/>
              <a:buChar char="•"/>
            </a:pPr>
            <a:r>
              <a:rPr lang="en-GB" sz="2600">
                <a:solidFill>
                  <a:schemeClr val="dk1"/>
                </a:solidFill>
              </a:rPr>
              <a:t>Clarify on what basis University of York students are given access to Turnitin to support their learning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id="340" name="Google Shape;340;p30"/>
          <p:cNvPicPr preferRelativeResize="0"/>
          <p:nvPr/>
        </p:nvPicPr>
        <p:blipFill rotWithShape="1">
          <a:blip r:embed="rId3">
            <a:alphaModFix/>
          </a:blip>
          <a:srcRect b="0" l="0" r="0" t="0"/>
          <a:stretch/>
        </p:blipFill>
        <p:spPr>
          <a:xfrm>
            <a:off x="2195736" y="1700808"/>
            <a:ext cx="6696744" cy="5002954"/>
          </a:xfrm>
          <a:prstGeom prst="rect">
            <a:avLst/>
          </a:prstGeom>
          <a:noFill/>
          <a:ln>
            <a:noFill/>
          </a:ln>
          <a:effectLst>
            <a:outerShdw blurRad="190500" rotWithShape="0" algn="tl">
              <a:srgbClr val="000000">
                <a:alpha val="69803"/>
              </a:srgbClr>
            </a:outerShdw>
          </a:effectLst>
        </p:spPr>
      </p:pic>
      <p:pic>
        <p:nvPicPr>
          <p:cNvPr id="341" name="Google Shape;341;p30"/>
          <p:cNvPicPr preferRelativeResize="0"/>
          <p:nvPr/>
        </p:nvPicPr>
        <p:blipFill rotWithShape="1">
          <a:blip r:embed="rId4">
            <a:alphaModFix/>
          </a:blip>
          <a:srcRect b="0" l="0" r="0" t="0"/>
          <a:stretch/>
        </p:blipFill>
        <p:spPr>
          <a:xfrm>
            <a:off x="166902" y="233731"/>
            <a:ext cx="4396897" cy="1152128"/>
          </a:xfrm>
          <a:prstGeom prst="rect">
            <a:avLst/>
          </a:prstGeom>
          <a:noFill/>
          <a:ln>
            <a:noFill/>
          </a:ln>
          <a:effectLst>
            <a:outerShdw blurRad="190500" rotWithShape="0" algn="tl">
              <a:srgbClr val="000000">
                <a:alpha val="69803"/>
              </a:srgbClr>
            </a:outerShdw>
          </a:effectLst>
        </p:spPr>
      </p:pic>
      <p:sp>
        <p:nvSpPr>
          <p:cNvPr id="342" name="Google Shape;342;p30"/>
          <p:cNvSpPr/>
          <p:nvPr/>
        </p:nvSpPr>
        <p:spPr>
          <a:xfrm>
            <a:off x="1115616" y="908720"/>
            <a:ext cx="1440160" cy="360040"/>
          </a:xfrm>
          <a:prstGeom prst="roundRect">
            <a:avLst>
              <a:gd fmla="val 16667" name="adj"/>
            </a:avLst>
          </a:prstGeom>
          <a:noFill/>
          <a:ln cap="flat" cmpd="sng" w="28575">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pic>
        <p:nvPicPr>
          <p:cNvPr id="347" name="Google Shape;347;p31"/>
          <p:cNvPicPr preferRelativeResize="0"/>
          <p:nvPr/>
        </p:nvPicPr>
        <p:blipFill rotWithShape="1">
          <a:blip r:embed="rId3">
            <a:alphaModFix/>
          </a:blip>
          <a:srcRect b="0" l="0" r="0" t="0"/>
          <a:stretch/>
        </p:blipFill>
        <p:spPr>
          <a:xfrm>
            <a:off x="484210" y="620688"/>
            <a:ext cx="8409187" cy="554461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32"/>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959"/>
              <a:buFont typeface="Garamond"/>
              <a:buNone/>
            </a:pPr>
            <a:r>
              <a:rPr lang="en-GB" sz="3959"/>
              <a:t>Common questions/problems </a:t>
            </a:r>
            <a:endParaRPr sz="3959"/>
          </a:p>
        </p:txBody>
      </p:sp>
      <p:sp>
        <p:nvSpPr>
          <p:cNvPr id="353" name="Google Shape;353;p32"/>
          <p:cNvSpPr txBox="1"/>
          <p:nvPr/>
        </p:nvSpPr>
        <p:spPr>
          <a:xfrm>
            <a:off x="467544" y="1268760"/>
            <a:ext cx="8208912" cy="415498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How do I get added to a Turnitin VLE module? – email </a:t>
            </a:r>
            <a:r>
              <a:rPr lang="en-GB" sz="2400" u="sng">
                <a:solidFill>
                  <a:schemeClr val="dk1"/>
                </a:solidFill>
                <a:latin typeface="Calibri"/>
                <a:ea typeface="Calibri"/>
                <a:cs typeface="Calibri"/>
                <a:sym typeface="Calibri"/>
                <a:hlinkClick r:id="rId3"/>
              </a:rPr>
              <a:t>integrity@york.ac.uk</a:t>
            </a:r>
            <a:r>
              <a:rPr lang="en-GB" sz="2400">
                <a:solidFill>
                  <a:schemeClr val="dk1"/>
                </a:solidFill>
                <a:latin typeface="Calibri"/>
                <a:ea typeface="Calibri"/>
                <a:cs typeface="Calibri"/>
                <a:sym typeface="Calibri"/>
              </a:rPr>
              <a:t> with a request. </a:t>
            </a:r>
            <a:endParaRPr/>
          </a:p>
          <a:p>
            <a:pPr indent="-190500" lvl="0" marL="342900" marR="0" rtl="0" algn="l">
              <a:spcBef>
                <a:spcPts val="0"/>
              </a:spcBef>
              <a:spcAft>
                <a:spcPts val="0"/>
              </a:spcAft>
              <a:buClr>
                <a:schemeClr val="lt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Do not delete a checkpoint as this does not delete the papers from Turnitin </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lt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If you do get 100% this is usually a duplicate submission.</a:t>
            </a:r>
            <a:endParaRPr/>
          </a:p>
          <a:p>
            <a:pPr indent="-190500" lvl="0" marL="342900" marR="0" rtl="0" algn="l">
              <a:spcBef>
                <a:spcPts val="0"/>
              </a:spcBef>
              <a:spcAft>
                <a:spcPts val="0"/>
              </a:spcAft>
              <a:buClr>
                <a:schemeClr val="lt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If you wish to delete a paper, then the Turnitin administrator (integrity@york.ac.uk)  can do this but it takes a few days.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33"/>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a:t>Questions </a:t>
            </a:r>
            <a:endParaRPr sz="3959"/>
          </a:p>
        </p:txBody>
      </p:sp>
      <p:sp>
        <p:nvSpPr>
          <p:cNvPr id="359" name="Google Shape;359;p33"/>
          <p:cNvSpPr/>
          <p:nvPr/>
        </p:nvSpPr>
        <p:spPr>
          <a:xfrm>
            <a:off x="323528" y="1124744"/>
            <a:ext cx="8136904" cy="369331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 previously used Turnitin at [another institution]. I am interested in how the University of York use/or propose to use Turnitin?</a:t>
            </a:r>
            <a:endParaRPr/>
          </a:p>
          <a:p>
            <a:pPr indent="-171450" lvl="0" marL="285750" marR="0" rtl="0" algn="l">
              <a:spcBef>
                <a:spcPts val="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We have just started to use electronic submission. Does this then mean that staff could start using Turnitin to spot academic misconduct? If so, I would like to know the basics of how we would go about this. If staff use it, should we also make it available to students, or is it already available to students?</a:t>
            </a:r>
            <a:endParaRPr/>
          </a:p>
          <a:p>
            <a:pPr indent="-171450" lvl="0" marL="285750" marR="0" rtl="0" algn="l">
              <a:spcBef>
                <a:spcPts val="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Aside from it is for detecting plagiarism, I have no idea how to use it or interpret the results. How 'reliable' a guide is it?</a:t>
            </a:r>
            <a:endParaRPr/>
          </a:p>
          <a:p>
            <a:pPr indent="-171450" lvl="0" marL="285750" marR="0" rtl="0" algn="l">
              <a:spcBef>
                <a:spcPts val="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As a lecturer do I need to check work? Or will I automatically be notified if there is a concern?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4"/>
          <p:cNvSpPr txBox="1"/>
          <p:nvPr>
            <p:ph type="title"/>
          </p:nvPr>
        </p:nvSpPr>
        <p:spPr>
          <a:xfrm>
            <a:off x="457200" y="116632"/>
            <a:ext cx="8229600" cy="72008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959"/>
              <a:buFont typeface="Garamond"/>
              <a:buNone/>
            </a:pPr>
            <a:r>
              <a:rPr lang="en-GB" sz="3959"/>
              <a:t>Turnitin Facts and Figures</a:t>
            </a:r>
            <a:endParaRPr sz="3959"/>
          </a:p>
        </p:txBody>
      </p:sp>
      <p:sp>
        <p:nvSpPr>
          <p:cNvPr id="135" name="Google Shape;135;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FFFFFF"/>
                </a:solidFill>
              </a:rPr>
              <a:t>‹#›</a:t>
            </a:fld>
            <a:endParaRPr>
              <a:solidFill>
                <a:srgbClr val="FFFFFF"/>
              </a:solidFill>
            </a:endParaRPr>
          </a:p>
        </p:txBody>
      </p:sp>
      <p:sp>
        <p:nvSpPr>
          <p:cNvPr id="136" name="Google Shape;136;p4"/>
          <p:cNvSpPr txBox="1"/>
          <p:nvPr>
            <p:ph idx="4294967295" type="body"/>
          </p:nvPr>
        </p:nvSpPr>
        <p:spPr>
          <a:xfrm>
            <a:off x="179511" y="2275717"/>
            <a:ext cx="4398803" cy="3312368"/>
          </a:xfrm>
          <a:prstGeom prst="rect">
            <a:avLst/>
          </a:prstGeom>
          <a:noFill/>
          <a:ln>
            <a:noFill/>
          </a:ln>
        </p:spPr>
        <p:txBody>
          <a:bodyPr anchorCtr="0" anchor="t" bIns="45700" lIns="91425" spcFirstLastPara="1" rIns="91425" wrap="square" tIns="45700">
            <a:normAutofit/>
          </a:bodyPr>
          <a:lstStyle/>
          <a:p>
            <a:pPr indent="-342900" lvl="0" marL="342900" rtl="0" algn="l">
              <a:lnSpc>
                <a:spcPct val="130000"/>
              </a:lnSpc>
              <a:spcBef>
                <a:spcPts val="0"/>
              </a:spcBef>
              <a:spcAft>
                <a:spcPts val="0"/>
              </a:spcAft>
              <a:buClr>
                <a:schemeClr val="dk1"/>
              </a:buClr>
              <a:buSzPts val="2475"/>
              <a:buChar char="•"/>
            </a:pPr>
            <a:r>
              <a:rPr lang="en-GB" sz="2475">
                <a:solidFill>
                  <a:schemeClr val="dk1"/>
                </a:solidFill>
              </a:rPr>
              <a:t>Turnitin does not detect plagiarism</a:t>
            </a:r>
            <a:r>
              <a:rPr b="1" lang="en-GB" sz="2475">
                <a:solidFill>
                  <a:schemeClr val="dk1"/>
                </a:solidFill>
              </a:rPr>
              <a:t> </a:t>
            </a:r>
            <a:r>
              <a:rPr lang="en-GB" sz="2475">
                <a:solidFill>
                  <a:schemeClr val="dk1"/>
                </a:solidFill>
              </a:rPr>
              <a:t>nor is it a substitute for academic judgement.</a:t>
            </a:r>
            <a:endParaRPr/>
          </a:p>
          <a:p>
            <a:pPr indent="-342900" lvl="0" marL="342900" rtl="0" algn="l">
              <a:lnSpc>
                <a:spcPct val="130000"/>
              </a:lnSpc>
              <a:spcBef>
                <a:spcPts val="495"/>
              </a:spcBef>
              <a:spcAft>
                <a:spcPts val="0"/>
              </a:spcAft>
              <a:buClr>
                <a:schemeClr val="dk1"/>
              </a:buClr>
              <a:buSzPts val="2475"/>
              <a:buChar char="•"/>
            </a:pPr>
            <a:r>
              <a:rPr lang="en-GB" sz="2475">
                <a:solidFill>
                  <a:schemeClr val="dk1"/>
                </a:solidFill>
              </a:rPr>
              <a:t>Turnitin is just </a:t>
            </a:r>
            <a:r>
              <a:rPr b="1" lang="en-GB" sz="2475">
                <a:solidFill>
                  <a:schemeClr val="dk1"/>
                </a:solidFill>
              </a:rPr>
              <a:t>one </a:t>
            </a:r>
            <a:r>
              <a:rPr lang="en-GB" sz="2475">
                <a:solidFill>
                  <a:schemeClr val="dk1"/>
                </a:solidFill>
              </a:rPr>
              <a:t>resource/ tool to hand.</a:t>
            </a:r>
            <a:endParaRPr sz="1320">
              <a:solidFill>
                <a:schemeClr val="dk1"/>
              </a:solidFill>
            </a:endParaRPr>
          </a:p>
        </p:txBody>
      </p:sp>
      <p:sp>
        <p:nvSpPr>
          <p:cNvPr id="137" name="Google Shape;137;p4"/>
          <p:cNvSpPr txBox="1"/>
          <p:nvPr/>
        </p:nvSpPr>
        <p:spPr>
          <a:xfrm>
            <a:off x="4364070" y="1340768"/>
            <a:ext cx="4608512" cy="4247317"/>
          </a:xfrm>
          <a:prstGeom prst="rect">
            <a:avLst/>
          </a:prstGeom>
          <a:solidFill>
            <a:srgbClr val="FFFFFF"/>
          </a:solidFill>
          <a:ln cap="flat" cmpd="sng" w="57150">
            <a:solidFill>
              <a:srgbClr val="4F81B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000000"/>
                </a:solidFill>
                <a:latin typeface="Gill Sans"/>
                <a:ea typeface="Gill Sans"/>
                <a:cs typeface="Gill Sans"/>
                <a:sym typeface="Gill Sans"/>
              </a:rPr>
              <a:t>Database</a:t>
            </a:r>
            <a:endParaRPr/>
          </a:p>
          <a:p>
            <a:pPr indent="0" lvl="0" marL="0" marR="0" rtl="0" algn="ctr">
              <a:spcBef>
                <a:spcPts val="0"/>
              </a:spcBef>
              <a:spcAft>
                <a:spcPts val="0"/>
              </a:spcAft>
              <a:buNone/>
            </a:pPr>
            <a:r>
              <a:t/>
            </a:r>
            <a:endParaRPr b="1" sz="1400">
              <a:solidFill>
                <a:srgbClr val="000000"/>
              </a:solidFill>
              <a:latin typeface="Gill Sans"/>
              <a:ea typeface="Gill Sans"/>
              <a:cs typeface="Gill Sans"/>
              <a:sym typeface="Gill Sans"/>
            </a:endParaRPr>
          </a:p>
          <a:p>
            <a:pPr indent="-457200" lvl="0" marL="457200" marR="0" rtl="0" algn="l">
              <a:spcBef>
                <a:spcPts val="0"/>
              </a:spcBef>
              <a:spcAft>
                <a:spcPts val="0"/>
              </a:spcAft>
              <a:buClr>
                <a:srgbClr val="000000"/>
              </a:buClr>
              <a:buSzPts val="2800"/>
              <a:buFont typeface="Arial"/>
              <a:buChar char="•"/>
            </a:pPr>
            <a:r>
              <a:rPr lang="en-GB" sz="2800">
                <a:solidFill>
                  <a:srgbClr val="000000"/>
                </a:solidFill>
                <a:latin typeface="Gill Sans"/>
                <a:ea typeface="Gill Sans"/>
                <a:cs typeface="Gill Sans"/>
                <a:sym typeface="Gill Sans"/>
              </a:rPr>
              <a:t>45 billion webpages</a:t>
            </a:r>
            <a:endParaRPr/>
          </a:p>
          <a:p>
            <a:pPr indent="-279400" lvl="0" marL="457200" marR="0" rtl="0" algn="l">
              <a:spcBef>
                <a:spcPts val="0"/>
              </a:spcBef>
              <a:spcAft>
                <a:spcPts val="0"/>
              </a:spcAft>
              <a:buClr>
                <a:schemeClr val="lt1"/>
              </a:buClr>
              <a:buSzPts val="2800"/>
              <a:buFont typeface="Arial"/>
              <a:buNone/>
            </a:pPr>
            <a:r>
              <a:t/>
            </a:r>
            <a:endParaRPr sz="2800">
              <a:solidFill>
                <a:srgbClr val="000000"/>
              </a:solidFill>
              <a:latin typeface="Gill Sans"/>
              <a:ea typeface="Gill Sans"/>
              <a:cs typeface="Gill Sans"/>
              <a:sym typeface="Gill Sans"/>
            </a:endParaRPr>
          </a:p>
          <a:p>
            <a:pPr indent="-457200" lvl="0" marL="457200" marR="0" rtl="0" algn="l">
              <a:spcBef>
                <a:spcPts val="0"/>
              </a:spcBef>
              <a:spcAft>
                <a:spcPts val="0"/>
              </a:spcAft>
              <a:buClr>
                <a:srgbClr val="000000"/>
              </a:buClr>
              <a:buSzPts val="2800"/>
              <a:buFont typeface="Arial"/>
              <a:buChar char="•"/>
            </a:pPr>
            <a:r>
              <a:rPr lang="en-GB" sz="2800">
                <a:solidFill>
                  <a:srgbClr val="000000"/>
                </a:solidFill>
                <a:latin typeface="Gill Sans"/>
                <a:ea typeface="Gill Sans"/>
                <a:cs typeface="Gill Sans"/>
                <a:sym typeface="Gill Sans"/>
              </a:rPr>
              <a:t>337 million student papers</a:t>
            </a:r>
            <a:endParaRPr/>
          </a:p>
          <a:p>
            <a:pPr indent="-279400" lvl="0" marL="457200" marR="0" rtl="0" algn="l">
              <a:spcBef>
                <a:spcPts val="0"/>
              </a:spcBef>
              <a:spcAft>
                <a:spcPts val="0"/>
              </a:spcAft>
              <a:buClr>
                <a:schemeClr val="lt1"/>
              </a:buClr>
              <a:buSzPts val="2800"/>
              <a:buFont typeface="Arial"/>
              <a:buNone/>
            </a:pPr>
            <a:r>
              <a:t/>
            </a:r>
            <a:endParaRPr sz="2800">
              <a:solidFill>
                <a:srgbClr val="000000"/>
              </a:solidFill>
              <a:latin typeface="Gill Sans"/>
              <a:ea typeface="Gill Sans"/>
              <a:cs typeface="Gill Sans"/>
              <a:sym typeface="Gill Sans"/>
            </a:endParaRPr>
          </a:p>
          <a:p>
            <a:pPr indent="-457200" lvl="0" marL="457200" marR="0" rtl="0" algn="l">
              <a:spcBef>
                <a:spcPts val="0"/>
              </a:spcBef>
              <a:spcAft>
                <a:spcPts val="0"/>
              </a:spcAft>
              <a:buClr>
                <a:srgbClr val="000000"/>
              </a:buClr>
              <a:buSzPts val="2800"/>
              <a:buFont typeface="Arial"/>
              <a:buChar char="•"/>
            </a:pPr>
            <a:r>
              <a:rPr lang="en-GB" sz="2800">
                <a:solidFill>
                  <a:srgbClr val="000000"/>
                </a:solidFill>
                <a:latin typeface="Gill Sans"/>
                <a:ea typeface="Gill Sans"/>
                <a:cs typeface="Gill Sans"/>
                <a:sym typeface="Gill Sans"/>
              </a:rPr>
              <a:t>130million articles</a:t>
            </a:r>
            <a:endParaRPr/>
          </a:p>
          <a:p>
            <a:pPr indent="-279400" lvl="0" marL="457200" marR="0" rtl="0" algn="l">
              <a:spcBef>
                <a:spcPts val="0"/>
              </a:spcBef>
              <a:spcAft>
                <a:spcPts val="0"/>
              </a:spcAft>
              <a:buClr>
                <a:schemeClr val="lt1"/>
              </a:buClr>
              <a:buSzPts val="2800"/>
              <a:buFont typeface="Arial"/>
              <a:buNone/>
            </a:pPr>
            <a:r>
              <a:t/>
            </a:r>
            <a:endParaRPr sz="2800">
              <a:solidFill>
                <a:srgbClr val="000000"/>
              </a:solidFill>
              <a:latin typeface="Gill Sans"/>
              <a:ea typeface="Gill Sans"/>
              <a:cs typeface="Gill Sans"/>
              <a:sym typeface="Gill Sans"/>
            </a:endParaRPr>
          </a:p>
          <a:p>
            <a:pPr indent="-457200" lvl="0" marL="457200" marR="0" rtl="0" algn="l">
              <a:spcBef>
                <a:spcPts val="0"/>
              </a:spcBef>
              <a:spcAft>
                <a:spcPts val="0"/>
              </a:spcAft>
              <a:buClr>
                <a:srgbClr val="000000"/>
              </a:buClr>
              <a:buSzPts val="2800"/>
              <a:buFont typeface="Arial"/>
              <a:buChar char="•"/>
            </a:pPr>
            <a:r>
              <a:rPr lang="en-GB" sz="2800">
                <a:solidFill>
                  <a:srgbClr val="000000"/>
                </a:solidFill>
                <a:latin typeface="Gill Sans"/>
                <a:ea typeface="Gill Sans"/>
                <a:cs typeface="Gill Sans"/>
                <a:sym typeface="Gill Sans"/>
              </a:rPr>
              <a:t>A growing foreign language database</a:t>
            </a:r>
            <a:endParaRPr sz="2800">
              <a:solidFill>
                <a:srgbClr val="000000"/>
              </a:solidFill>
              <a:latin typeface="Gill Sans"/>
              <a:ea typeface="Gill Sans"/>
              <a:cs typeface="Gill Sans"/>
              <a:sym typeface="Gill Sans"/>
            </a:endParaRPr>
          </a:p>
        </p:txBody>
      </p:sp>
      <p:sp>
        <p:nvSpPr>
          <p:cNvPr id="138" name="Google Shape;138;p4"/>
          <p:cNvSpPr/>
          <p:nvPr/>
        </p:nvSpPr>
        <p:spPr>
          <a:xfrm>
            <a:off x="-30197" y="5737739"/>
            <a:ext cx="9217024" cy="5078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18453B"/>
              </a:buClr>
              <a:buSzPts val="1170"/>
              <a:buFont typeface="Noto Sans Symbols"/>
              <a:buNone/>
            </a:pPr>
            <a:r>
              <a:rPr lang="en-GB" sz="1800">
                <a:solidFill>
                  <a:srgbClr val="000000"/>
                </a:solidFill>
                <a:latin typeface="Arial"/>
                <a:ea typeface="Arial"/>
                <a:cs typeface="Arial"/>
                <a:sym typeface="Arial"/>
              </a:rPr>
              <a:t>See: </a:t>
            </a:r>
            <a:r>
              <a:rPr lang="en-GB" sz="1800" u="sng">
                <a:solidFill>
                  <a:srgbClr val="000000"/>
                </a:solidFill>
                <a:latin typeface="Arial"/>
                <a:ea typeface="Arial"/>
                <a:cs typeface="Arial"/>
                <a:sym typeface="Arial"/>
                <a:hlinkClick r:id="rId3"/>
              </a:rPr>
              <a:t>www.submit.ac.uk</a:t>
            </a:r>
            <a:r>
              <a:rPr lang="en-GB" sz="1800">
                <a:solidFill>
                  <a:srgbClr val="000000"/>
                </a:solidFill>
                <a:latin typeface="Arial"/>
                <a:ea typeface="Arial"/>
                <a:cs typeface="Arial"/>
                <a:sym typeface="Arial"/>
              </a:rPr>
              <a:t> and </a:t>
            </a:r>
            <a:r>
              <a:rPr lang="en-GB" sz="1800" u="sng">
                <a:solidFill>
                  <a:srgbClr val="000000"/>
                </a:solidFill>
                <a:latin typeface="Arial"/>
                <a:ea typeface="Arial"/>
                <a:cs typeface="Arial"/>
                <a:sym typeface="Arial"/>
                <a:hlinkClick r:id="rId4"/>
              </a:rPr>
              <a:t>http://www.ithenticate.com/plagiarism-detection-database/</a:t>
            </a:r>
            <a:r>
              <a:rPr lang="en-GB" sz="1800">
                <a:solidFill>
                  <a:srgbClr val="000000"/>
                </a:solidFill>
                <a:latin typeface="Arial"/>
                <a:ea typeface="Arial"/>
                <a:cs typeface="Arial"/>
                <a:sym typeface="Arial"/>
              </a:rPr>
              <a:t>) </a:t>
            </a:r>
            <a:endParaRPr/>
          </a:p>
        </p:txBody>
      </p:sp>
      <p:sp>
        <p:nvSpPr>
          <p:cNvPr id="139" name="Google Shape;139;p4"/>
          <p:cNvSpPr txBox="1"/>
          <p:nvPr/>
        </p:nvSpPr>
        <p:spPr>
          <a:xfrm rot="-329704">
            <a:off x="135306" y="1274146"/>
            <a:ext cx="4655276" cy="646331"/>
          </a:xfrm>
          <a:prstGeom prst="rect">
            <a:avLst/>
          </a:prstGeom>
          <a:solidFill>
            <a:schemeClr val="lt1"/>
          </a:solidFill>
          <a:ln cap="flat" cmpd="sng" w="57150">
            <a:solidFill>
              <a:schemeClr val="accen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Clr>
                <a:srgbClr val="18453B"/>
              </a:buClr>
              <a:buSzPts val="2340"/>
              <a:buFont typeface="Noto Sans Symbols"/>
              <a:buNone/>
            </a:pPr>
            <a:r>
              <a:rPr b="1" lang="en-GB" sz="3600">
                <a:solidFill>
                  <a:srgbClr val="000000"/>
                </a:solidFill>
                <a:latin typeface="Calibri"/>
                <a:ea typeface="Calibri"/>
                <a:cs typeface="Calibri"/>
                <a:sym typeface="Calibri"/>
              </a:rPr>
              <a:t>Text matching software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5"/>
          <p:cNvSpPr txBox="1"/>
          <p:nvPr>
            <p:ph type="ctrTitle"/>
          </p:nvPr>
        </p:nvSpPr>
        <p:spPr>
          <a:xfrm>
            <a:off x="107504" y="2492896"/>
            <a:ext cx="8928992"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959"/>
              <a:buFont typeface="Gill Sans"/>
              <a:buNone/>
            </a:pPr>
            <a:r>
              <a:rPr lang="en-GB" sz="3959"/>
              <a:t>We are going to look at some examples. </a:t>
            </a:r>
            <a:br>
              <a:rPr lang="en-GB" sz="3959"/>
            </a:br>
            <a:br>
              <a:rPr lang="en-GB" sz="3959"/>
            </a:br>
            <a:r>
              <a:rPr lang="en-GB" sz="3959"/>
              <a:t>What do you think Turnitin is highlighting?</a:t>
            </a:r>
            <a:br>
              <a:rPr lang="en-GB" sz="3959"/>
            </a:br>
            <a:br>
              <a:rPr lang="en-GB" sz="3959"/>
            </a:br>
            <a:r>
              <a:rPr lang="en-GB" sz="3959"/>
              <a:t>Write your answer in the CHAT box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6"/>
          <p:cNvPicPr preferRelativeResize="0"/>
          <p:nvPr>
            <p:ph idx="1" type="body"/>
          </p:nvPr>
        </p:nvPicPr>
        <p:blipFill rotWithShape="1">
          <a:blip r:embed="rId3">
            <a:alphaModFix/>
          </a:blip>
          <a:srcRect b="0" l="0" r="0" t="0"/>
          <a:stretch/>
        </p:blipFill>
        <p:spPr>
          <a:xfrm>
            <a:off x="0" y="0"/>
            <a:ext cx="9144000" cy="6858000"/>
          </a:xfrm>
          <a:prstGeom prst="rect">
            <a:avLst/>
          </a:prstGeom>
          <a:solidFill>
            <a:schemeClr val="lt1">
              <a:alpha val="85882"/>
            </a:schemeClr>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7"/>
          <p:cNvPicPr preferRelativeResize="0"/>
          <p:nvPr>
            <p:ph idx="1" type="body"/>
          </p:nvPr>
        </p:nvPicPr>
        <p:blipFill rotWithShape="1">
          <a:blip r:embed="rId3">
            <a:alphaModFix/>
          </a:blip>
          <a:srcRect b="0" l="0" r="0" t="0"/>
          <a:stretch/>
        </p:blipFill>
        <p:spPr>
          <a:xfrm>
            <a:off x="0" y="0"/>
            <a:ext cx="9144000" cy="6858000"/>
          </a:xfrm>
          <a:prstGeom prst="rect">
            <a:avLst/>
          </a:prstGeom>
          <a:solidFill>
            <a:schemeClr val="lt1">
              <a:alpha val="85882"/>
            </a:schemeClr>
          </a:solidFill>
          <a:ln>
            <a:noFill/>
          </a:ln>
        </p:spPr>
      </p:pic>
      <p:sp>
        <p:nvSpPr>
          <p:cNvPr id="155" name="Google Shape;155;p7"/>
          <p:cNvSpPr txBox="1"/>
          <p:nvPr/>
        </p:nvSpPr>
        <p:spPr>
          <a:xfrm rot="707059">
            <a:off x="3028260" y="3070318"/>
            <a:ext cx="3618576" cy="769441"/>
          </a:xfrm>
          <a:prstGeom prst="rect">
            <a:avLst/>
          </a:prstGeom>
          <a:solidFill>
            <a:schemeClr val="lt1"/>
          </a:solidFill>
          <a:ln cap="flat" cmpd="sng" w="762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18453B"/>
              </a:buClr>
              <a:buSzPts val="2860"/>
              <a:buFont typeface="Noto Sans Symbols"/>
              <a:buNone/>
            </a:pPr>
            <a:r>
              <a:rPr lang="en-GB" sz="4400" cap="small">
                <a:solidFill>
                  <a:srgbClr val="000000"/>
                </a:solidFill>
                <a:latin typeface="Gill Sans"/>
                <a:ea typeface="Gill Sans"/>
                <a:cs typeface="Gill Sans"/>
                <a:sym typeface="Gill Sans"/>
              </a:rPr>
              <a:t>Plagiarism</a:t>
            </a:r>
            <a:r>
              <a:rPr lang="en-GB" sz="4400">
                <a:solidFill>
                  <a:srgbClr val="000000"/>
                </a:solidFill>
                <a:latin typeface="Gill Sans"/>
                <a:ea typeface="Gill Sans"/>
                <a:cs typeface="Gill Sans"/>
                <a:sym typeface="Gill Sans"/>
              </a:rPr>
              <a:t>!!!!!!</a:t>
            </a:r>
            <a:endParaRPr/>
          </a:p>
        </p:txBody>
      </p:sp>
      <p:sp>
        <p:nvSpPr>
          <p:cNvPr id="156" name="Google Shape;156;p7"/>
          <p:cNvSpPr/>
          <p:nvPr/>
        </p:nvSpPr>
        <p:spPr>
          <a:xfrm>
            <a:off x="7740352" y="255004"/>
            <a:ext cx="792088" cy="576064"/>
          </a:xfrm>
          <a:prstGeom prst="ellipse">
            <a:avLst/>
          </a:prstGeom>
          <a:noFill/>
          <a:ln cap="flat" cmpd="sng" w="571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18453B"/>
              </a:buClr>
              <a:buSzPts val="1300"/>
              <a:buFont typeface="Noto Sans Symbols"/>
              <a:buNone/>
            </a:pPr>
            <a:r>
              <a:t/>
            </a:r>
            <a:endParaRPr sz="2000">
              <a:solidFill>
                <a:srgbClr val="000000"/>
              </a:solidFill>
              <a:latin typeface="Calibri"/>
              <a:ea typeface="Calibri"/>
              <a:cs typeface="Calibri"/>
              <a:sym typeface="Calibri"/>
            </a:endParaRPr>
          </a:p>
        </p:txBody>
      </p:sp>
      <p:cxnSp>
        <p:nvCxnSpPr>
          <p:cNvPr id="157" name="Google Shape;157;p7"/>
          <p:cNvCxnSpPr/>
          <p:nvPr/>
        </p:nvCxnSpPr>
        <p:spPr>
          <a:xfrm flipH="1" rot="10800000">
            <a:off x="4993178" y="707440"/>
            <a:ext cx="2708287" cy="2429396"/>
          </a:xfrm>
          <a:prstGeom prst="straightConnector1">
            <a:avLst/>
          </a:prstGeom>
          <a:noFill/>
          <a:ln cap="flat" cmpd="sng" w="38100">
            <a:solidFill>
              <a:schemeClr val="accent2"/>
            </a:solidFill>
            <a:prstDash val="solid"/>
            <a:round/>
            <a:headEnd len="sm" w="sm" type="none"/>
            <a:tailEnd len="med" w="med" type="stealth"/>
          </a:ln>
          <a:effectLst>
            <a:outerShdw blurRad="50800" rotWithShape="0" dir="16200000" dist="38100">
              <a:srgbClr val="000000">
                <a:alpha val="40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grpSp>
        <p:nvGrpSpPr>
          <p:cNvPr id="162" name="Google Shape;162;p8"/>
          <p:cNvGrpSpPr/>
          <p:nvPr/>
        </p:nvGrpSpPr>
        <p:grpSpPr>
          <a:xfrm>
            <a:off x="107504" y="337997"/>
            <a:ext cx="8935085" cy="6120679"/>
            <a:chOff x="104457" y="332656"/>
            <a:chExt cx="8935085" cy="6120679"/>
          </a:xfrm>
        </p:grpSpPr>
        <p:pic>
          <p:nvPicPr>
            <p:cNvPr id="163" name="Google Shape;163;p8"/>
            <p:cNvPicPr preferRelativeResize="0"/>
            <p:nvPr/>
          </p:nvPicPr>
          <p:blipFill rotWithShape="1">
            <a:blip r:embed="rId3">
              <a:alphaModFix/>
            </a:blip>
            <a:srcRect b="0" l="0" r="0" t="0"/>
            <a:stretch/>
          </p:blipFill>
          <p:spPr>
            <a:xfrm>
              <a:off x="104457" y="332656"/>
              <a:ext cx="8935085" cy="6120679"/>
            </a:xfrm>
            <a:prstGeom prst="rect">
              <a:avLst/>
            </a:prstGeom>
            <a:noFill/>
            <a:ln>
              <a:noFill/>
            </a:ln>
          </p:spPr>
        </p:pic>
        <p:sp>
          <p:nvSpPr>
            <p:cNvPr id="164" name="Google Shape;164;p8"/>
            <p:cNvSpPr/>
            <p:nvPr/>
          </p:nvSpPr>
          <p:spPr>
            <a:xfrm>
              <a:off x="3816153" y="828277"/>
              <a:ext cx="1368152" cy="18002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18453B"/>
                </a:buClr>
                <a:buSzPts val="1300"/>
                <a:buFont typeface="Noto Sans Symbols"/>
                <a:buNone/>
              </a:pPr>
              <a:r>
                <a:t/>
              </a:r>
              <a:endParaRPr sz="2000">
                <a:solidFill>
                  <a:srgbClr val="FFFFFF"/>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grpSp>
        <p:nvGrpSpPr>
          <p:cNvPr id="169" name="Google Shape;169;p9"/>
          <p:cNvGrpSpPr/>
          <p:nvPr/>
        </p:nvGrpSpPr>
        <p:grpSpPr>
          <a:xfrm>
            <a:off x="107504" y="350843"/>
            <a:ext cx="8935085" cy="6120679"/>
            <a:chOff x="104457" y="332656"/>
            <a:chExt cx="8935085" cy="6120679"/>
          </a:xfrm>
        </p:grpSpPr>
        <p:pic>
          <p:nvPicPr>
            <p:cNvPr id="170" name="Google Shape;170;p9"/>
            <p:cNvPicPr preferRelativeResize="0"/>
            <p:nvPr/>
          </p:nvPicPr>
          <p:blipFill rotWithShape="1">
            <a:blip r:embed="rId3">
              <a:alphaModFix/>
            </a:blip>
            <a:srcRect b="0" l="0" r="0" t="0"/>
            <a:stretch/>
          </p:blipFill>
          <p:spPr>
            <a:xfrm>
              <a:off x="104457" y="332656"/>
              <a:ext cx="8935085" cy="6120679"/>
            </a:xfrm>
            <a:prstGeom prst="rect">
              <a:avLst/>
            </a:prstGeom>
            <a:noFill/>
            <a:ln>
              <a:noFill/>
            </a:ln>
          </p:spPr>
        </p:pic>
        <p:sp>
          <p:nvSpPr>
            <p:cNvPr id="171" name="Google Shape;171;p9"/>
            <p:cNvSpPr/>
            <p:nvPr/>
          </p:nvSpPr>
          <p:spPr>
            <a:xfrm>
              <a:off x="3816153" y="828277"/>
              <a:ext cx="1368152" cy="18002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18453B"/>
                </a:buClr>
                <a:buSzPts val="1300"/>
                <a:buFont typeface="Noto Sans Symbols"/>
                <a:buNone/>
              </a:pPr>
              <a:r>
                <a:t/>
              </a:r>
              <a:endParaRPr sz="2000">
                <a:solidFill>
                  <a:srgbClr val="FFFFFF"/>
                </a:solidFill>
                <a:latin typeface="Calibri"/>
                <a:ea typeface="Calibri"/>
                <a:cs typeface="Calibri"/>
                <a:sym typeface="Calibri"/>
              </a:endParaRPr>
            </a:p>
          </p:txBody>
        </p:sp>
      </p:grpSp>
      <p:sp>
        <p:nvSpPr>
          <p:cNvPr id="172" name="Google Shape;172;p9"/>
          <p:cNvSpPr/>
          <p:nvPr/>
        </p:nvSpPr>
        <p:spPr>
          <a:xfrm>
            <a:off x="1403648" y="2060848"/>
            <a:ext cx="288032" cy="180020"/>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18453B"/>
              </a:buClr>
              <a:buSzPts val="1300"/>
              <a:buFont typeface="Noto Sans Symbols"/>
              <a:buNone/>
            </a:pPr>
            <a:r>
              <a:t/>
            </a:r>
            <a:endParaRPr sz="2000">
              <a:solidFill>
                <a:srgbClr val="000000"/>
              </a:solidFill>
              <a:latin typeface="Calibri"/>
              <a:ea typeface="Calibri"/>
              <a:cs typeface="Calibri"/>
              <a:sym typeface="Calibri"/>
            </a:endParaRPr>
          </a:p>
        </p:txBody>
      </p:sp>
      <p:sp>
        <p:nvSpPr>
          <p:cNvPr id="173" name="Google Shape;173;p9"/>
          <p:cNvSpPr/>
          <p:nvPr/>
        </p:nvSpPr>
        <p:spPr>
          <a:xfrm>
            <a:off x="3202584" y="5532734"/>
            <a:ext cx="216024" cy="216024"/>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18453B"/>
              </a:buClr>
              <a:buSzPts val="1300"/>
              <a:buFont typeface="Noto Sans Symbols"/>
              <a:buNone/>
            </a:pPr>
            <a:r>
              <a:t/>
            </a:r>
            <a:endParaRPr sz="2000">
              <a:solidFill>
                <a:srgbClr val="000000"/>
              </a:solidFill>
              <a:latin typeface="Calibri"/>
              <a:ea typeface="Calibri"/>
              <a:cs typeface="Calibri"/>
              <a:sym typeface="Calibri"/>
            </a:endParaRPr>
          </a:p>
        </p:txBody>
      </p:sp>
      <p:sp>
        <p:nvSpPr>
          <p:cNvPr id="174" name="Google Shape;174;p9"/>
          <p:cNvSpPr txBox="1"/>
          <p:nvPr/>
        </p:nvSpPr>
        <p:spPr>
          <a:xfrm rot="882596">
            <a:off x="5347260" y="4149080"/>
            <a:ext cx="2537108" cy="52322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18453B"/>
              </a:buClr>
              <a:buSzPts val="1820"/>
              <a:buFont typeface="Noto Sans Symbols"/>
              <a:buNone/>
            </a:pPr>
            <a:r>
              <a:rPr lang="en-GB" sz="2800" cap="small">
                <a:solidFill>
                  <a:srgbClr val="000000"/>
                </a:solidFill>
                <a:latin typeface="Gill Sans"/>
                <a:ea typeface="Gill Sans"/>
                <a:cs typeface="Gill Sans"/>
                <a:sym typeface="Gill Sans"/>
              </a:rPr>
              <a:t>Quotation</a:t>
            </a:r>
            <a:r>
              <a:rPr lang="en-GB" sz="2800">
                <a:solidFill>
                  <a:srgbClr val="000000"/>
                </a:solidFill>
                <a:latin typeface="Gill Sans"/>
                <a:ea typeface="Gill Sans"/>
                <a:cs typeface="Gill Sans"/>
                <a:sym typeface="Gill Sans"/>
              </a:rPr>
              <a:t>!!!!!</a:t>
            </a:r>
            <a:endParaRPr/>
          </a:p>
        </p:txBody>
      </p:sp>
      <p:cxnSp>
        <p:nvCxnSpPr>
          <p:cNvPr id="175" name="Google Shape;175;p9"/>
          <p:cNvCxnSpPr>
            <a:endCxn id="174" idx="1"/>
          </p:cNvCxnSpPr>
          <p:nvPr/>
        </p:nvCxnSpPr>
        <p:spPr>
          <a:xfrm>
            <a:off x="1691638" y="2240872"/>
            <a:ext cx="3697200" cy="1847700"/>
          </a:xfrm>
          <a:prstGeom prst="straightConnector1">
            <a:avLst/>
          </a:prstGeom>
          <a:noFill/>
          <a:ln cap="flat" cmpd="sng" w="38100">
            <a:solidFill>
              <a:srgbClr val="4A7DBA"/>
            </a:solidFill>
            <a:prstDash val="solid"/>
            <a:round/>
            <a:headEnd len="sm" w="sm" type="none"/>
            <a:tailEnd len="med" w="med" type="stealth"/>
          </a:ln>
        </p:spPr>
      </p:cxnSp>
      <p:cxnSp>
        <p:nvCxnSpPr>
          <p:cNvPr id="176" name="Google Shape;176;p9"/>
          <p:cNvCxnSpPr/>
          <p:nvPr/>
        </p:nvCxnSpPr>
        <p:spPr>
          <a:xfrm flipH="1" rot="10800000">
            <a:off x="3393814" y="4118292"/>
            <a:ext cx="1928594" cy="1460296"/>
          </a:xfrm>
          <a:prstGeom prst="straightConnector1">
            <a:avLst/>
          </a:prstGeom>
          <a:noFill/>
          <a:ln cap="flat" cmpd="sng" w="38100">
            <a:solidFill>
              <a:srgbClr val="4A7DBA"/>
            </a:solidFill>
            <a:prstDash val="solid"/>
            <a:round/>
            <a:headEnd len="sm" w="sm" type="none"/>
            <a:tailEnd len="med" w="med" type="stealth"/>
          </a:ln>
        </p:spPr>
      </p:cxnSp>
      <p:sp>
        <p:nvSpPr>
          <p:cNvPr id="177" name="Google Shape;177;p9"/>
          <p:cNvSpPr/>
          <p:nvPr/>
        </p:nvSpPr>
        <p:spPr>
          <a:xfrm>
            <a:off x="7913296" y="764704"/>
            <a:ext cx="744932" cy="360040"/>
          </a:xfrm>
          <a:prstGeom prst="ellipse">
            <a:avLst/>
          </a:prstGeom>
          <a:noFill/>
          <a:ln cap="flat" cmpd="sng" w="571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18453B"/>
              </a:buClr>
              <a:buSzPts val="1300"/>
              <a:buFont typeface="Noto Sans Symbols"/>
              <a:buNone/>
            </a:pPr>
            <a:r>
              <a:t/>
            </a:r>
            <a:endParaRPr sz="20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2016-04-27T14:09:39Z</dcterms:created>
  <dc:creator>Reviewer</dc:creator>
</cp:coreProperties>
</file>